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FF6"/>
    <a:srgbClr val="FBFFFE"/>
    <a:srgbClr val="F2FFE2"/>
    <a:srgbClr val="E0F2FC"/>
    <a:srgbClr val="CAE8FD"/>
    <a:srgbClr val="A84BF1"/>
    <a:srgbClr val="F3C145"/>
    <a:srgbClr val="F0D245"/>
    <a:srgbClr val="D8BD3F"/>
    <a:srgbClr val="FFF8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1"/>
    <p:restoredTop sz="94703"/>
  </p:normalViewPr>
  <p:slideViewPr>
    <p:cSldViewPr snapToGrid="0">
      <p:cViewPr>
        <p:scale>
          <a:sx n="169" d="100"/>
          <a:sy n="169" d="100"/>
        </p:scale>
        <p:origin x="-1112" y="-1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E12D-747D-4863-2BCB-93ECA86DB3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360F0-BE4C-2E47-2E4C-9E50392131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55CB11-6953-AA94-0687-213D0FE8D85B}"/>
              </a:ext>
            </a:extLst>
          </p:cNvPr>
          <p:cNvSpPr>
            <a:spLocks noGrp="1"/>
          </p:cNvSpPr>
          <p:nvPr>
            <p:ph type="dt" sz="half" idx="10"/>
          </p:nvPr>
        </p:nvSpPr>
        <p:spPr/>
        <p:txBody>
          <a:bodyPr/>
          <a:lstStyle/>
          <a:p>
            <a:fld id="{78B39C4A-A00D-4D46-94BC-E4156969C6A2}" type="datetimeFigureOut">
              <a:rPr lang="en-US" smtClean="0"/>
              <a:t>7/26/25</a:t>
            </a:fld>
            <a:endParaRPr lang="en-US"/>
          </a:p>
        </p:txBody>
      </p:sp>
      <p:sp>
        <p:nvSpPr>
          <p:cNvPr id="5" name="Footer Placeholder 4">
            <a:extLst>
              <a:ext uri="{FF2B5EF4-FFF2-40B4-BE49-F238E27FC236}">
                <a16:creationId xmlns:a16="http://schemas.microsoft.com/office/drawing/2014/main" id="{0A921CC6-32A1-ED60-2FCA-E66F3B47A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F7893-502B-829C-B5BE-104474DF3BD3}"/>
              </a:ext>
            </a:extLst>
          </p:cNvPr>
          <p:cNvSpPr>
            <a:spLocks noGrp="1"/>
          </p:cNvSpPr>
          <p:nvPr>
            <p:ph type="sldNum" sz="quarter" idx="12"/>
          </p:nvPr>
        </p:nvSpPr>
        <p:spPr/>
        <p:txBody>
          <a:bodyPr/>
          <a:lstStyle/>
          <a:p>
            <a:fld id="{A8001045-49ED-074C-AD66-0ABE7F234814}" type="slidenum">
              <a:rPr lang="en-US" smtClean="0"/>
              <a:t>‹#›</a:t>
            </a:fld>
            <a:endParaRPr lang="en-US"/>
          </a:p>
        </p:txBody>
      </p:sp>
    </p:spTree>
    <p:extLst>
      <p:ext uri="{BB962C8B-B14F-4D97-AF65-F5344CB8AC3E}">
        <p14:creationId xmlns:p14="http://schemas.microsoft.com/office/powerpoint/2010/main" val="1790775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1604-B965-5A60-C132-D148D0A2ED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0A1323-E998-283A-5253-A5FF184C06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8DB6A3-5444-ADBD-AED8-0D50A36F3363}"/>
              </a:ext>
            </a:extLst>
          </p:cNvPr>
          <p:cNvSpPr>
            <a:spLocks noGrp="1"/>
          </p:cNvSpPr>
          <p:nvPr>
            <p:ph type="dt" sz="half" idx="10"/>
          </p:nvPr>
        </p:nvSpPr>
        <p:spPr/>
        <p:txBody>
          <a:bodyPr/>
          <a:lstStyle/>
          <a:p>
            <a:fld id="{78B39C4A-A00D-4D46-94BC-E4156969C6A2}" type="datetimeFigureOut">
              <a:rPr lang="en-US" smtClean="0"/>
              <a:t>7/26/25</a:t>
            </a:fld>
            <a:endParaRPr lang="en-US"/>
          </a:p>
        </p:txBody>
      </p:sp>
      <p:sp>
        <p:nvSpPr>
          <p:cNvPr id="5" name="Footer Placeholder 4">
            <a:extLst>
              <a:ext uri="{FF2B5EF4-FFF2-40B4-BE49-F238E27FC236}">
                <a16:creationId xmlns:a16="http://schemas.microsoft.com/office/drawing/2014/main" id="{AA4C464B-EB84-10D3-0D3C-5D4B8571E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CF809-EA62-EC1D-3A18-530CE88893E2}"/>
              </a:ext>
            </a:extLst>
          </p:cNvPr>
          <p:cNvSpPr>
            <a:spLocks noGrp="1"/>
          </p:cNvSpPr>
          <p:nvPr>
            <p:ph type="sldNum" sz="quarter" idx="12"/>
          </p:nvPr>
        </p:nvSpPr>
        <p:spPr/>
        <p:txBody>
          <a:bodyPr/>
          <a:lstStyle/>
          <a:p>
            <a:fld id="{A8001045-49ED-074C-AD66-0ABE7F234814}" type="slidenum">
              <a:rPr lang="en-US" smtClean="0"/>
              <a:t>‹#›</a:t>
            </a:fld>
            <a:endParaRPr lang="en-US"/>
          </a:p>
        </p:txBody>
      </p:sp>
    </p:spTree>
    <p:extLst>
      <p:ext uri="{BB962C8B-B14F-4D97-AF65-F5344CB8AC3E}">
        <p14:creationId xmlns:p14="http://schemas.microsoft.com/office/powerpoint/2010/main" val="1990220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0F7725-3533-FD2E-9D4F-7DCD7346EB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C65517-5B1D-1007-7E06-018386BC47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A1325F-56C1-60EB-39A9-E9BD15E9919C}"/>
              </a:ext>
            </a:extLst>
          </p:cNvPr>
          <p:cNvSpPr>
            <a:spLocks noGrp="1"/>
          </p:cNvSpPr>
          <p:nvPr>
            <p:ph type="dt" sz="half" idx="10"/>
          </p:nvPr>
        </p:nvSpPr>
        <p:spPr/>
        <p:txBody>
          <a:bodyPr/>
          <a:lstStyle/>
          <a:p>
            <a:fld id="{78B39C4A-A00D-4D46-94BC-E4156969C6A2}" type="datetimeFigureOut">
              <a:rPr lang="en-US" smtClean="0"/>
              <a:t>7/26/25</a:t>
            </a:fld>
            <a:endParaRPr lang="en-US"/>
          </a:p>
        </p:txBody>
      </p:sp>
      <p:sp>
        <p:nvSpPr>
          <p:cNvPr id="5" name="Footer Placeholder 4">
            <a:extLst>
              <a:ext uri="{FF2B5EF4-FFF2-40B4-BE49-F238E27FC236}">
                <a16:creationId xmlns:a16="http://schemas.microsoft.com/office/drawing/2014/main" id="{0F41A327-D98F-22DA-C294-3A4ED0847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91E421-EA18-8975-D6E6-F4EEC76E0DA8}"/>
              </a:ext>
            </a:extLst>
          </p:cNvPr>
          <p:cNvSpPr>
            <a:spLocks noGrp="1"/>
          </p:cNvSpPr>
          <p:nvPr>
            <p:ph type="sldNum" sz="quarter" idx="12"/>
          </p:nvPr>
        </p:nvSpPr>
        <p:spPr/>
        <p:txBody>
          <a:bodyPr/>
          <a:lstStyle/>
          <a:p>
            <a:fld id="{A8001045-49ED-074C-AD66-0ABE7F234814}" type="slidenum">
              <a:rPr lang="en-US" smtClean="0"/>
              <a:t>‹#›</a:t>
            </a:fld>
            <a:endParaRPr lang="en-US"/>
          </a:p>
        </p:txBody>
      </p:sp>
    </p:spTree>
    <p:extLst>
      <p:ext uri="{BB962C8B-B14F-4D97-AF65-F5344CB8AC3E}">
        <p14:creationId xmlns:p14="http://schemas.microsoft.com/office/powerpoint/2010/main" val="2091429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4C4D0-CE07-918C-FA2F-0BDDDEF4BF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2E02D-5CE5-BF3E-A190-79BA663DBB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2CAE0-1B59-01E7-D348-FD8C18B16FAD}"/>
              </a:ext>
            </a:extLst>
          </p:cNvPr>
          <p:cNvSpPr>
            <a:spLocks noGrp="1"/>
          </p:cNvSpPr>
          <p:nvPr>
            <p:ph type="dt" sz="half" idx="10"/>
          </p:nvPr>
        </p:nvSpPr>
        <p:spPr/>
        <p:txBody>
          <a:bodyPr/>
          <a:lstStyle/>
          <a:p>
            <a:fld id="{78B39C4A-A00D-4D46-94BC-E4156969C6A2}" type="datetimeFigureOut">
              <a:rPr lang="en-US" smtClean="0"/>
              <a:t>7/26/25</a:t>
            </a:fld>
            <a:endParaRPr lang="en-US"/>
          </a:p>
        </p:txBody>
      </p:sp>
      <p:sp>
        <p:nvSpPr>
          <p:cNvPr id="5" name="Footer Placeholder 4">
            <a:extLst>
              <a:ext uri="{FF2B5EF4-FFF2-40B4-BE49-F238E27FC236}">
                <a16:creationId xmlns:a16="http://schemas.microsoft.com/office/drawing/2014/main" id="{1AC1F71D-11F2-47EF-8755-9A28873CB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F04B3-A0A4-A097-20F8-947E0FCF37C2}"/>
              </a:ext>
            </a:extLst>
          </p:cNvPr>
          <p:cNvSpPr>
            <a:spLocks noGrp="1"/>
          </p:cNvSpPr>
          <p:nvPr>
            <p:ph type="sldNum" sz="quarter" idx="12"/>
          </p:nvPr>
        </p:nvSpPr>
        <p:spPr/>
        <p:txBody>
          <a:bodyPr/>
          <a:lstStyle/>
          <a:p>
            <a:fld id="{A8001045-49ED-074C-AD66-0ABE7F234814}" type="slidenum">
              <a:rPr lang="en-US" smtClean="0"/>
              <a:t>‹#›</a:t>
            </a:fld>
            <a:endParaRPr lang="en-US"/>
          </a:p>
        </p:txBody>
      </p:sp>
    </p:spTree>
    <p:extLst>
      <p:ext uri="{BB962C8B-B14F-4D97-AF65-F5344CB8AC3E}">
        <p14:creationId xmlns:p14="http://schemas.microsoft.com/office/powerpoint/2010/main" val="470136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DFD6-5C5A-6F84-89C6-AB5E6D0D2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0095DE-8B80-0885-DEA8-E85EE0DE20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D28810-4B49-A20F-56ED-247C1E8B3742}"/>
              </a:ext>
            </a:extLst>
          </p:cNvPr>
          <p:cNvSpPr>
            <a:spLocks noGrp="1"/>
          </p:cNvSpPr>
          <p:nvPr>
            <p:ph type="dt" sz="half" idx="10"/>
          </p:nvPr>
        </p:nvSpPr>
        <p:spPr/>
        <p:txBody>
          <a:bodyPr/>
          <a:lstStyle/>
          <a:p>
            <a:fld id="{78B39C4A-A00D-4D46-94BC-E4156969C6A2}" type="datetimeFigureOut">
              <a:rPr lang="en-US" smtClean="0"/>
              <a:t>7/26/25</a:t>
            </a:fld>
            <a:endParaRPr lang="en-US"/>
          </a:p>
        </p:txBody>
      </p:sp>
      <p:sp>
        <p:nvSpPr>
          <p:cNvPr id="5" name="Footer Placeholder 4">
            <a:extLst>
              <a:ext uri="{FF2B5EF4-FFF2-40B4-BE49-F238E27FC236}">
                <a16:creationId xmlns:a16="http://schemas.microsoft.com/office/drawing/2014/main" id="{DD6BF62F-FB48-01AF-4C80-4A4091E53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79202-9C04-7209-2C78-9432C7C1393A}"/>
              </a:ext>
            </a:extLst>
          </p:cNvPr>
          <p:cNvSpPr>
            <a:spLocks noGrp="1"/>
          </p:cNvSpPr>
          <p:nvPr>
            <p:ph type="sldNum" sz="quarter" idx="12"/>
          </p:nvPr>
        </p:nvSpPr>
        <p:spPr/>
        <p:txBody>
          <a:bodyPr/>
          <a:lstStyle/>
          <a:p>
            <a:fld id="{A8001045-49ED-074C-AD66-0ABE7F234814}" type="slidenum">
              <a:rPr lang="en-US" smtClean="0"/>
              <a:t>‹#›</a:t>
            </a:fld>
            <a:endParaRPr lang="en-US"/>
          </a:p>
        </p:txBody>
      </p:sp>
    </p:spTree>
    <p:extLst>
      <p:ext uri="{BB962C8B-B14F-4D97-AF65-F5344CB8AC3E}">
        <p14:creationId xmlns:p14="http://schemas.microsoft.com/office/powerpoint/2010/main" val="174507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A687-852C-68EB-7585-930B4ACD5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1CC9F7-F80F-FBE6-031C-3BB0E06048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22F68A-B594-8973-A892-50E764E4BC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65680E-EA7E-6586-6256-67AD37CA977B}"/>
              </a:ext>
            </a:extLst>
          </p:cNvPr>
          <p:cNvSpPr>
            <a:spLocks noGrp="1"/>
          </p:cNvSpPr>
          <p:nvPr>
            <p:ph type="dt" sz="half" idx="10"/>
          </p:nvPr>
        </p:nvSpPr>
        <p:spPr/>
        <p:txBody>
          <a:bodyPr/>
          <a:lstStyle/>
          <a:p>
            <a:fld id="{78B39C4A-A00D-4D46-94BC-E4156969C6A2}" type="datetimeFigureOut">
              <a:rPr lang="en-US" smtClean="0"/>
              <a:t>7/26/25</a:t>
            </a:fld>
            <a:endParaRPr lang="en-US"/>
          </a:p>
        </p:txBody>
      </p:sp>
      <p:sp>
        <p:nvSpPr>
          <p:cNvPr id="6" name="Footer Placeholder 5">
            <a:extLst>
              <a:ext uri="{FF2B5EF4-FFF2-40B4-BE49-F238E27FC236}">
                <a16:creationId xmlns:a16="http://schemas.microsoft.com/office/drawing/2014/main" id="{8899817F-D3E5-D608-19AE-DFBD53B35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B67FE-1F46-B220-1049-FE2F9963FC23}"/>
              </a:ext>
            </a:extLst>
          </p:cNvPr>
          <p:cNvSpPr>
            <a:spLocks noGrp="1"/>
          </p:cNvSpPr>
          <p:nvPr>
            <p:ph type="sldNum" sz="quarter" idx="12"/>
          </p:nvPr>
        </p:nvSpPr>
        <p:spPr/>
        <p:txBody>
          <a:bodyPr/>
          <a:lstStyle/>
          <a:p>
            <a:fld id="{A8001045-49ED-074C-AD66-0ABE7F234814}" type="slidenum">
              <a:rPr lang="en-US" smtClean="0"/>
              <a:t>‹#›</a:t>
            </a:fld>
            <a:endParaRPr lang="en-US"/>
          </a:p>
        </p:txBody>
      </p:sp>
    </p:spTree>
    <p:extLst>
      <p:ext uri="{BB962C8B-B14F-4D97-AF65-F5344CB8AC3E}">
        <p14:creationId xmlns:p14="http://schemas.microsoft.com/office/powerpoint/2010/main" val="277907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5F372-0E64-6B1E-4376-CD766C4FAB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E0CC9A-4873-B0B5-ADD4-6CE4EF78AB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B21D3A-B599-0928-37FB-AF92ADAA67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99B8BF-AFE1-2D75-B7B1-6303974E2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684070-64DB-BAA0-21A4-50A9C274AE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39BA40-9E7A-7A3B-22E5-595B73A633BA}"/>
              </a:ext>
            </a:extLst>
          </p:cNvPr>
          <p:cNvSpPr>
            <a:spLocks noGrp="1"/>
          </p:cNvSpPr>
          <p:nvPr>
            <p:ph type="dt" sz="half" idx="10"/>
          </p:nvPr>
        </p:nvSpPr>
        <p:spPr/>
        <p:txBody>
          <a:bodyPr/>
          <a:lstStyle/>
          <a:p>
            <a:fld id="{78B39C4A-A00D-4D46-94BC-E4156969C6A2}" type="datetimeFigureOut">
              <a:rPr lang="en-US" smtClean="0"/>
              <a:t>7/26/25</a:t>
            </a:fld>
            <a:endParaRPr lang="en-US"/>
          </a:p>
        </p:txBody>
      </p:sp>
      <p:sp>
        <p:nvSpPr>
          <p:cNvPr id="8" name="Footer Placeholder 7">
            <a:extLst>
              <a:ext uri="{FF2B5EF4-FFF2-40B4-BE49-F238E27FC236}">
                <a16:creationId xmlns:a16="http://schemas.microsoft.com/office/drawing/2014/main" id="{25D4E545-8AD4-A4E2-40C5-8FC5F96426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8D3550-4E72-1143-ADEF-2E0CD56CB945}"/>
              </a:ext>
            </a:extLst>
          </p:cNvPr>
          <p:cNvSpPr>
            <a:spLocks noGrp="1"/>
          </p:cNvSpPr>
          <p:nvPr>
            <p:ph type="sldNum" sz="quarter" idx="12"/>
          </p:nvPr>
        </p:nvSpPr>
        <p:spPr/>
        <p:txBody>
          <a:bodyPr/>
          <a:lstStyle/>
          <a:p>
            <a:fld id="{A8001045-49ED-074C-AD66-0ABE7F234814}" type="slidenum">
              <a:rPr lang="en-US" smtClean="0"/>
              <a:t>‹#›</a:t>
            </a:fld>
            <a:endParaRPr lang="en-US"/>
          </a:p>
        </p:txBody>
      </p:sp>
    </p:spTree>
    <p:extLst>
      <p:ext uri="{BB962C8B-B14F-4D97-AF65-F5344CB8AC3E}">
        <p14:creationId xmlns:p14="http://schemas.microsoft.com/office/powerpoint/2010/main" val="3298310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9903-D47E-C9C8-BF71-E196CDB408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AF77E2-2199-E048-18F8-118C6713B388}"/>
              </a:ext>
            </a:extLst>
          </p:cNvPr>
          <p:cNvSpPr>
            <a:spLocks noGrp="1"/>
          </p:cNvSpPr>
          <p:nvPr>
            <p:ph type="dt" sz="half" idx="10"/>
          </p:nvPr>
        </p:nvSpPr>
        <p:spPr/>
        <p:txBody>
          <a:bodyPr/>
          <a:lstStyle/>
          <a:p>
            <a:fld id="{78B39C4A-A00D-4D46-94BC-E4156969C6A2}" type="datetimeFigureOut">
              <a:rPr lang="en-US" smtClean="0"/>
              <a:t>7/26/25</a:t>
            </a:fld>
            <a:endParaRPr lang="en-US"/>
          </a:p>
        </p:txBody>
      </p:sp>
      <p:sp>
        <p:nvSpPr>
          <p:cNvPr id="4" name="Footer Placeholder 3">
            <a:extLst>
              <a:ext uri="{FF2B5EF4-FFF2-40B4-BE49-F238E27FC236}">
                <a16:creationId xmlns:a16="http://schemas.microsoft.com/office/drawing/2014/main" id="{115B5F4B-BD82-6F69-A838-ADF8CFAAD7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C89345-E605-64CF-B3B1-F40C2D1F7B0C}"/>
              </a:ext>
            </a:extLst>
          </p:cNvPr>
          <p:cNvSpPr>
            <a:spLocks noGrp="1"/>
          </p:cNvSpPr>
          <p:nvPr>
            <p:ph type="sldNum" sz="quarter" idx="12"/>
          </p:nvPr>
        </p:nvSpPr>
        <p:spPr/>
        <p:txBody>
          <a:bodyPr/>
          <a:lstStyle/>
          <a:p>
            <a:fld id="{A8001045-49ED-074C-AD66-0ABE7F234814}" type="slidenum">
              <a:rPr lang="en-US" smtClean="0"/>
              <a:t>‹#›</a:t>
            </a:fld>
            <a:endParaRPr lang="en-US"/>
          </a:p>
        </p:txBody>
      </p:sp>
    </p:spTree>
    <p:extLst>
      <p:ext uri="{BB962C8B-B14F-4D97-AF65-F5344CB8AC3E}">
        <p14:creationId xmlns:p14="http://schemas.microsoft.com/office/powerpoint/2010/main" val="1913557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90F0E5-7FAB-116B-0017-4F3413AB530F}"/>
              </a:ext>
            </a:extLst>
          </p:cNvPr>
          <p:cNvSpPr>
            <a:spLocks noGrp="1"/>
          </p:cNvSpPr>
          <p:nvPr>
            <p:ph type="dt" sz="half" idx="10"/>
          </p:nvPr>
        </p:nvSpPr>
        <p:spPr/>
        <p:txBody>
          <a:bodyPr/>
          <a:lstStyle/>
          <a:p>
            <a:fld id="{78B39C4A-A00D-4D46-94BC-E4156969C6A2}" type="datetimeFigureOut">
              <a:rPr lang="en-US" smtClean="0"/>
              <a:t>7/26/25</a:t>
            </a:fld>
            <a:endParaRPr lang="en-US"/>
          </a:p>
        </p:txBody>
      </p:sp>
      <p:sp>
        <p:nvSpPr>
          <p:cNvPr id="3" name="Footer Placeholder 2">
            <a:extLst>
              <a:ext uri="{FF2B5EF4-FFF2-40B4-BE49-F238E27FC236}">
                <a16:creationId xmlns:a16="http://schemas.microsoft.com/office/drawing/2014/main" id="{3FAB921E-97CB-B0EA-A0EE-BC2889168E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BFFD84-6781-89D5-03B7-359C3191D45D}"/>
              </a:ext>
            </a:extLst>
          </p:cNvPr>
          <p:cNvSpPr>
            <a:spLocks noGrp="1"/>
          </p:cNvSpPr>
          <p:nvPr>
            <p:ph type="sldNum" sz="quarter" idx="12"/>
          </p:nvPr>
        </p:nvSpPr>
        <p:spPr/>
        <p:txBody>
          <a:bodyPr/>
          <a:lstStyle/>
          <a:p>
            <a:fld id="{A8001045-49ED-074C-AD66-0ABE7F234814}" type="slidenum">
              <a:rPr lang="en-US" smtClean="0"/>
              <a:t>‹#›</a:t>
            </a:fld>
            <a:endParaRPr lang="en-US"/>
          </a:p>
        </p:txBody>
      </p:sp>
    </p:spTree>
    <p:extLst>
      <p:ext uri="{BB962C8B-B14F-4D97-AF65-F5344CB8AC3E}">
        <p14:creationId xmlns:p14="http://schemas.microsoft.com/office/powerpoint/2010/main" val="29577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912A-D4FA-E51F-DFFC-D7AC2A0F4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B4CD8C-C2BE-E924-F507-D76F1671E5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F47B3-AFEB-D191-5D9A-AD98EFD38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AF447D-466F-DEB6-3263-A21429D1A81F}"/>
              </a:ext>
            </a:extLst>
          </p:cNvPr>
          <p:cNvSpPr>
            <a:spLocks noGrp="1"/>
          </p:cNvSpPr>
          <p:nvPr>
            <p:ph type="dt" sz="half" idx="10"/>
          </p:nvPr>
        </p:nvSpPr>
        <p:spPr/>
        <p:txBody>
          <a:bodyPr/>
          <a:lstStyle/>
          <a:p>
            <a:fld id="{78B39C4A-A00D-4D46-94BC-E4156969C6A2}" type="datetimeFigureOut">
              <a:rPr lang="en-US" smtClean="0"/>
              <a:t>7/26/25</a:t>
            </a:fld>
            <a:endParaRPr lang="en-US"/>
          </a:p>
        </p:txBody>
      </p:sp>
      <p:sp>
        <p:nvSpPr>
          <p:cNvPr id="6" name="Footer Placeholder 5">
            <a:extLst>
              <a:ext uri="{FF2B5EF4-FFF2-40B4-BE49-F238E27FC236}">
                <a16:creationId xmlns:a16="http://schemas.microsoft.com/office/drawing/2014/main" id="{A979FED4-2F92-F678-02FB-931579825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4F440-54F2-1FC4-0A5A-A361288E70F4}"/>
              </a:ext>
            </a:extLst>
          </p:cNvPr>
          <p:cNvSpPr>
            <a:spLocks noGrp="1"/>
          </p:cNvSpPr>
          <p:nvPr>
            <p:ph type="sldNum" sz="quarter" idx="12"/>
          </p:nvPr>
        </p:nvSpPr>
        <p:spPr/>
        <p:txBody>
          <a:bodyPr/>
          <a:lstStyle/>
          <a:p>
            <a:fld id="{A8001045-49ED-074C-AD66-0ABE7F234814}" type="slidenum">
              <a:rPr lang="en-US" smtClean="0"/>
              <a:t>‹#›</a:t>
            </a:fld>
            <a:endParaRPr lang="en-US"/>
          </a:p>
        </p:txBody>
      </p:sp>
    </p:spTree>
    <p:extLst>
      <p:ext uri="{BB962C8B-B14F-4D97-AF65-F5344CB8AC3E}">
        <p14:creationId xmlns:p14="http://schemas.microsoft.com/office/powerpoint/2010/main" val="425224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A090-BC20-B94D-28FB-57E43AB5D4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416A97-F65B-3332-03A2-83209A36FD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D021F2-C0DB-E359-4D22-409AA8EDA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48F8DA-4DE9-3FEF-7036-C3D15327B9AC}"/>
              </a:ext>
            </a:extLst>
          </p:cNvPr>
          <p:cNvSpPr>
            <a:spLocks noGrp="1"/>
          </p:cNvSpPr>
          <p:nvPr>
            <p:ph type="dt" sz="half" idx="10"/>
          </p:nvPr>
        </p:nvSpPr>
        <p:spPr/>
        <p:txBody>
          <a:bodyPr/>
          <a:lstStyle/>
          <a:p>
            <a:fld id="{78B39C4A-A00D-4D46-94BC-E4156969C6A2}" type="datetimeFigureOut">
              <a:rPr lang="en-US" smtClean="0"/>
              <a:t>7/26/25</a:t>
            </a:fld>
            <a:endParaRPr lang="en-US"/>
          </a:p>
        </p:txBody>
      </p:sp>
      <p:sp>
        <p:nvSpPr>
          <p:cNvPr id="6" name="Footer Placeholder 5">
            <a:extLst>
              <a:ext uri="{FF2B5EF4-FFF2-40B4-BE49-F238E27FC236}">
                <a16:creationId xmlns:a16="http://schemas.microsoft.com/office/drawing/2014/main" id="{1B571881-3C7D-C731-1C59-A38C3C847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085282-9C3B-B391-C528-19EAE25A31BA}"/>
              </a:ext>
            </a:extLst>
          </p:cNvPr>
          <p:cNvSpPr>
            <a:spLocks noGrp="1"/>
          </p:cNvSpPr>
          <p:nvPr>
            <p:ph type="sldNum" sz="quarter" idx="12"/>
          </p:nvPr>
        </p:nvSpPr>
        <p:spPr/>
        <p:txBody>
          <a:bodyPr/>
          <a:lstStyle/>
          <a:p>
            <a:fld id="{A8001045-49ED-074C-AD66-0ABE7F234814}" type="slidenum">
              <a:rPr lang="en-US" smtClean="0"/>
              <a:t>‹#›</a:t>
            </a:fld>
            <a:endParaRPr lang="en-US"/>
          </a:p>
        </p:txBody>
      </p:sp>
    </p:spTree>
    <p:extLst>
      <p:ext uri="{BB962C8B-B14F-4D97-AF65-F5344CB8AC3E}">
        <p14:creationId xmlns:p14="http://schemas.microsoft.com/office/powerpoint/2010/main" val="2383318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5094A0-CF1C-E63E-14E2-17DF3A55CE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0ABDB9-E79D-2549-6046-F3D3E3FFF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C8AEA-1D3E-F75B-6D43-C292D1A99F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B39C4A-A00D-4D46-94BC-E4156969C6A2}" type="datetimeFigureOut">
              <a:rPr lang="en-US" smtClean="0"/>
              <a:t>7/26/25</a:t>
            </a:fld>
            <a:endParaRPr lang="en-US"/>
          </a:p>
        </p:txBody>
      </p:sp>
      <p:sp>
        <p:nvSpPr>
          <p:cNvPr id="5" name="Footer Placeholder 4">
            <a:extLst>
              <a:ext uri="{FF2B5EF4-FFF2-40B4-BE49-F238E27FC236}">
                <a16:creationId xmlns:a16="http://schemas.microsoft.com/office/drawing/2014/main" id="{0273D86E-87F5-9AF6-8451-4FF3FBFEFC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AF011DD-BDC9-319A-3C18-485C16E17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001045-49ED-074C-AD66-0ABE7F234814}" type="slidenum">
              <a:rPr lang="en-US" smtClean="0"/>
              <a:t>‹#›</a:t>
            </a:fld>
            <a:endParaRPr lang="en-US"/>
          </a:p>
        </p:txBody>
      </p:sp>
    </p:spTree>
    <p:extLst>
      <p:ext uri="{BB962C8B-B14F-4D97-AF65-F5344CB8AC3E}">
        <p14:creationId xmlns:p14="http://schemas.microsoft.com/office/powerpoint/2010/main" val="4153274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em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18" Type="http://schemas.openxmlformats.org/officeDocument/2006/relationships/image" Target="../media/image22.png"/><Relationship Id="rId3" Type="http://schemas.openxmlformats.org/officeDocument/2006/relationships/image" Target="../media/image2.svg"/><Relationship Id="rId21" Type="http://schemas.openxmlformats.org/officeDocument/2006/relationships/image" Target="../media/image12.svg"/><Relationship Id="rId7" Type="http://schemas.openxmlformats.org/officeDocument/2006/relationships/image" Target="../media/image8.svg"/><Relationship Id="rId12" Type="http://schemas.openxmlformats.org/officeDocument/2006/relationships/image" Target="../media/image15.png"/><Relationship Id="rId17" Type="http://schemas.openxmlformats.org/officeDocument/2006/relationships/image" Target="../media/image21.svg"/><Relationship Id="rId2" Type="http://schemas.openxmlformats.org/officeDocument/2006/relationships/image" Target="../media/image1.png"/><Relationship Id="rId16" Type="http://schemas.openxmlformats.org/officeDocument/2006/relationships/image" Target="../media/image20.png"/><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6.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3.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7.png"/><Relationship Id="rId22" Type="http://schemas.openxmlformats.org/officeDocument/2006/relationships/image" Target="../media/image24.emf"/></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23.svg"/><Relationship Id="rId5" Type="http://schemas.openxmlformats.org/officeDocument/2006/relationships/image" Target="../media/image28.png"/><Relationship Id="rId10"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18" Type="http://schemas.openxmlformats.org/officeDocument/2006/relationships/image" Target="../media/image22.png"/><Relationship Id="rId3" Type="http://schemas.openxmlformats.org/officeDocument/2006/relationships/image" Target="../media/image2.svg"/><Relationship Id="rId21" Type="http://schemas.openxmlformats.org/officeDocument/2006/relationships/image" Target="../media/image42.emf"/><Relationship Id="rId7" Type="http://schemas.openxmlformats.org/officeDocument/2006/relationships/image" Target="../media/image8.svg"/><Relationship Id="rId12" Type="http://schemas.openxmlformats.org/officeDocument/2006/relationships/image" Target="../media/image15.png"/><Relationship Id="rId17" Type="http://schemas.openxmlformats.org/officeDocument/2006/relationships/image" Target="../media/image21.svg"/><Relationship Id="rId2" Type="http://schemas.openxmlformats.org/officeDocument/2006/relationships/image" Target="../media/image1.png"/><Relationship Id="rId16" Type="http://schemas.openxmlformats.org/officeDocument/2006/relationships/image" Target="../media/image20.png"/><Relationship Id="rId20" Type="http://schemas.openxmlformats.org/officeDocument/2006/relationships/image" Target="../media/image41.e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6.svg"/><Relationship Id="rId15" Type="http://schemas.openxmlformats.org/officeDocument/2006/relationships/image" Target="../media/image18.svg"/><Relationship Id="rId23" Type="http://schemas.openxmlformats.org/officeDocument/2006/relationships/image" Target="../media/image44.svg"/><Relationship Id="rId10" Type="http://schemas.openxmlformats.org/officeDocument/2006/relationships/image" Target="../media/image13.png"/><Relationship Id="rId19" Type="http://schemas.openxmlformats.org/officeDocument/2006/relationships/image" Target="../media/image23.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7.png"/><Relationship Id="rId2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6EB569A5-3214-1FB7-28B8-4386D08E8BA1}"/>
              </a:ext>
            </a:extLst>
          </p:cNvPr>
          <p:cNvSpPr txBox="1"/>
          <p:nvPr/>
        </p:nvSpPr>
        <p:spPr>
          <a:xfrm>
            <a:off x="6064669" y="3598331"/>
            <a:ext cx="1346839" cy="200055"/>
          </a:xfrm>
          <a:prstGeom prst="rect">
            <a:avLst/>
          </a:prstGeom>
          <a:solidFill>
            <a:schemeClr val="bg1"/>
          </a:solidFill>
        </p:spPr>
        <p:txBody>
          <a:bodyPr wrap="square" rtlCol="0">
            <a:spAutoFit/>
          </a:bodyPr>
          <a:lstStyle/>
          <a:p>
            <a:r>
              <a:rPr lang="en-US" sz="700" dirty="0">
                <a:solidFill>
                  <a:schemeClr val="tx1">
                    <a:lumMod val="85000"/>
                    <a:lumOff val="15000"/>
                  </a:schemeClr>
                </a:solidFill>
                <a:latin typeface="Segoe Print" panose="02000800000000000000" pitchFamily="2" charset="0"/>
                <a:cs typeface="Khmer UI" panose="020F0502020204030204" pitchFamily="34" charset="0"/>
              </a:rPr>
              <a:t>Logits Shift Calculation</a:t>
            </a:r>
          </a:p>
        </p:txBody>
      </p:sp>
      <p:sp>
        <p:nvSpPr>
          <p:cNvPr id="5" name="Rounded Rectangle 4">
            <a:extLst>
              <a:ext uri="{FF2B5EF4-FFF2-40B4-BE49-F238E27FC236}">
                <a16:creationId xmlns:a16="http://schemas.microsoft.com/office/drawing/2014/main" id="{AC172BD2-0CC4-5AC6-A72C-A8824C4A066C}"/>
              </a:ext>
            </a:extLst>
          </p:cNvPr>
          <p:cNvSpPr/>
          <p:nvPr/>
        </p:nvSpPr>
        <p:spPr>
          <a:xfrm>
            <a:off x="3917818" y="1673720"/>
            <a:ext cx="2501791" cy="835157"/>
          </a:xfrm>
          <a:prstGeom prst="roundRect">
            <a:avLst/>
          </a:prstGeom>
          <a:solidFill>
            <a:srgbClr val="F1F8FE"/>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63AFFA77-C98D-B38D-1476-956E242B24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7315" y="1849059"/>
            <a:ext cx="1095771" cy="254161"/>
          </a:xfrm>
          <a:prstGeom prst="rect">
            <a:avLst/>
          </a:prstGeom>
        </p:spPr>
      </p:pic>
      <p:pic>
        <p:nvPicPr>
          <p:cNvPr id="11" name="Graphic 10">
            <a:extLst>
              <a:ext uri="{FF2B5EF4-FFF2-40B4-BE49-F238E27FC236}">
                <a16:creationId xmlns:a16="http://schemas.microsoft.com/office/drawing/2014/main" id="{98F2A4AF-9B36-9BA2-E56A-4BDF7CA123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4304" y="2487610"/>
            <a:ext cx="134779" cy="189333"/>
          </a:xfrm>
          <a:prstGeom prst="rect">
            <a:avLst/>
          </a:prstGeom>
        </p:spPr>
      </p:pic>
      <p:pic>
        <p:nvPicPr>
          <p:cNvPr id="12" name="Graphic 11">
            <a:extLst>
              <a:ext uri="{FF2B5EF4-FFF2-40B4-BE49-F238E27FC236}">
                <a16:creationId xmlns:a16="http://schemas.microsoft.com/office/drawing/2014/main" id="{32AB2C97-E2F0-F449-44B5-8C480CF99B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3467" y="2105064"/>
            <a:ext cx="1095771" cy="254161"/>
          </a:xfrm>
          <a:prstGeom prst="rect">
            <a:avLst/>
          </a:prstGeom>
        </p:spPr>
      </p:pic>
      <p:sp>
        <p:nvSpPr>
          <p:cNvPr id="13" name="TextBox 12">
            <a:extLst>
              <a:ext uri="{FF2B5EF4-FFF2-40B4-BE49-F238E27FC236}">
                <a16:creationId xmlns:a16="http://schemas.microsoft.com/office/drawing/2014/main" id="{E354BEEF-A0EF-A5D5-E406-C04AA4009BAE}"/>
              </a:ext>
            </a:extLst>
          </p:cNvPr>
          <p:cNvSpPr txBox="1"/>
          <p:nvPr/>
        </p:nvSpPr>
        <p:spPr>
          <a:xfrm>
            <a:off x="2334298" y="2403088"/>
            <a:ext cx="1633492" cy="584775"/>
          </a:xfrm>
          <a:prstGeom prst="rect">
            <a:avLst/>
          </a:prstGeom>
          <a:noFill/>
        </p:spPr>
        <p:txBody>
          <a:bodyPr wrap="square" rtlCol="0">
            <a:spAutoFit/>
          </a:bodyPr>
          <a:lstStyle/>
          <a:p>
            <a:r>
              <a:rPr lang="en-US" sz="800" dirty="0">
                <a:latin typeface="Segoe Print" panose="02000800000000000000" pitchFamily="2" charset="0"/>
              </a:rPr>
              <a:t>"The video introduces 10 principles of design. Which principle is introduced last in the video?"</a:t>
            </a:r>
          </a:p>
        </p:txBody>
      </p:sp>
      <p:pic>
        <p:nvPicPr>
          <p:cNvPr id="17" name="Graphic 16">
            <a:extLst>
              <a:ext uri="{FF2B5EF4-FFF2-40B4-BE49-F238E27FC236}">
                <a16:creationId xmlns:a16="http://schemas.microsoft.com/office/drawing/2014/main" id="{A2E047E1-6288-E4C5-BECB-CE406D5D19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8829" y="2014304"/>
            <a:ext cx="349220" cy="349220"/>
          </a:xfrm>
          <a:prstGeom prst="rect">
            <a:avLst/>
          </a:prstGeom>
        </p:spPr>
      </p:pic>
      <p:cxnSp>
        <p:nvCxnSpPr>
          <p:cNvPr id="19" name="Straight Arrow Connector 18">
            <a:extLst>
              <a:ext uri="{FF2B5EF4-FFF2-40B4-BE49-F238E27FC236}">
                <a16:creationId xmlns:a16="http://schemas.microsoft.com/office/drawing/2014/main" id="{9732242C-B607-DD3D-EC72-F56E1423F321}"/>
              </a:ext>
            </a:extLst>
          </p:cNvPr>
          <p:cNvCxnSpPr>
            <a:cxnSpLocks/>
          </p:cNvCxnSpPr>
          <p:nvPr/>
        </p:nvCxnSpPr>
        <p:spPr>
          <a:xfrm>
            <a:off x="3636160" y="2206047"/>
            <a:ext cx="23513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437AFAC-6352-558F-0DD1-4D10E5B6DD47}"/>
              </a:ext>
            </a:extLst>
          </p:cNvPr>
          <p:cNvSpPr txBox="1"/>
          <p:nvPr/>
        </p:nvSpPr>
        <p:spPr>
          <a:xfrm>
            <a:off x="4012353" y="1736290"/>
            <a:ext cx="981865" cy="215444"/>
          </a:xfrm>
          <a:prstGeom prst="rect">
            <a:avLst/>
          </a:prstGeom>
          <a:noFill/>
        </p:spPr>
        <p:txBody>
          <a:bodyPr wrap="square" rtlCol="0">
            <a:spAutoFit/>
          </a:bodyPr>
          <a:lstStyle/>
          <a:p>
            <a:r>
              <a:rPr lang="en-US" sz="800" b="1" dirty="0">
                <a:latin typeface="Segoe Print" panose="02000800000000000000" pitchFamily="2" charset="0"/>
                <a:cs typeface="Khmer UI" panose="020F0502020204030204" pitchFamily="34" charset="0"/>
              </a:rPr>
              <a:t>Policy Model</a:t>
            </a:r>
          </a:p>
        </p:txBody>
      </p:sp>
      <p:sp>
        <p:nvSpPr>
          <p:cNvPr id="22" name="Rounded Rectangle 21">
            <a:extLst>
              <a:ext uri="{FF2B5EF4-FFF2-40B4-BE49-F238E27FC236}">
                <a16:creationId xmlns:a16="http://schemas.microsoft.com/office/drawing/2014/main" id="{3BCA2BF4-7760-AEC2-2AAD-DDC2F561439D}"/>
              </a:ext>
            </a:extLst>
          </p:cNvPr>
          <p:cNvSpPr/>
          <p:nvPr/>
        </p:nvSpPr>
        <p:spPr>
          <a:xfrm>
            <a:off x="2134748" y="3262465"/>
            <a:ext cx="6273170" cy="2499980"/>
          </a:xfrm>
          <a:prstGeom prst="roundRect">
            <a:avLst/>
          </a:prstGeom>
          <a:noFill/>
          <a:ln w="15875">
            <a:solidFill>
              <a:srgbClr val="008B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19FD3659-18FB-0087-2D85-CDDE96253C92}"/>
              </a:ext>
            </a:extLst>
          </p:cNvPr>
          <p:cNvCxnSpPr>
            <a:cxnSpLocks/>
          </p:cNvCxnSpPr>
          <p:nvPr/>
        </p:nvCxnSpPr>
        <p:spPr>
          <a:xfrm>
            <a:off x="5086340" y="2612697"/>
            <a:ext cx="0" cy="5356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D561BA3-11E7-02E3-0261-B9E7B80ED952}"/>
              </a:ext>
            </a:extLst>
          </p:cNvPr>
          <p:cNvSpPr txBox="1"/>
          <p:nvPr/>
        </p:nvSpPr>
        <p:spPr>
          <a:xfrm>
            <a:off x="3536348" y="3139338"/>
            <a:ext cx="3527978" cy="230832"/>
          </a:xfrm>
          <a:prstGeom prst="rect">
            <a:avLst/>
          </a:prstGeom>
          <a:solidFill>
            <a:schemeClr val="bg1"/>
          </a:solidFill>
        </p:spPr>
        <p:txBody>
          <a:bodyPr wrap="square" rtlCol="0">
            <a:spAutoFit/>
          </a:bodyPr>
          <a:lstStyle/>
          <a:p>
            <a:r>
              <a:rPr lang="en-US" sz="900" dirty="0">
                <a:solidFill>
                  <a:srgbClr val="008B8B"/>
                </a:solidFill>
                <a:latin typeface="Segoe Print" panose="02000800000000000000" pitchFamily="2" charset="0"/>
                <a:cs typeface="Khmer UI" panose="020F0502020204030204" pitchFamily="34" charset="0"/>
              </a:rPr>
              <a:t>Completion</a:t>
            </a:r>
            <a:r>
              <a:rPr lang="zh-CN" altLang="en-US" sz="900" dirty="0">
                <a:solidFill>
                  <a:srgbClr val="008B8B"/>
                </a:solidFill>
                <a:latin typeface="Segoe Print" panose="02000800000000000000" pitchFamily="2" charset="0"/>
                <a:cs typeface="Khmer UI" panose="020F0502020204030204" pitchFamily="34" charset="0"/>
              </a:rPr>
              <a:t> </a:t>
            </a:r>
            <a:r>
              <a:rPr lang="en-US" altLang="zh-CN" sz="900" dirty="0">
                <a:solidFill>
                  <a:srgbClr val="008B8B"/>
                </a:solidFill>
                <a:latin typeface="Segoe Print" panose="02000800000000000000" pitchFamily="2" charset="0"/>
                <a:cs typeface="Khmer UI" panose="020F0502020204030204" pitchFamily="34" charset="0"/>
              </a:rPr>
              <a:t>Generating</a:t>
            </a:r>
            <a:r>
              <a:rPr lang="zh-CN" altLang="en-US" sz="900" dirty="0">
                <a:solidFill>
                  <a:srgbClr val="008B8B"/>
                </a:solidFill>
                <a:latin typeface="Segoe Print" panose="02000800000000000000" pitchFamily="2" charset="0"/>
                <a:cs typeface="Khmer UI" panose="020F0502020204030204" pitchFamily="34" charset="0"/>
              </a:rPr>
              <a:t> </a:t>
            </a:r>
            <a:r>
              <a:rPr lang="en-US" altLang="zh-CN" sz="900" dirty="0">
                <a:solidFill>
                  <a:srgbClr val="008B8B"/>
                </a:solidFill>
                <a:latin typeface="Segoe Print" panose="02000800000000000000" pitchFamily="2" charset="0"/>
                <a:cs typeface="Khmer UI" panose="020F0502020204030204" pitchFamily="34" charset="0"/>
              </a:rPr>
              <a:t>&amp;</a:t>
            </a:r>
            <a:r>
              <a:rPr lang="zh-CN" altLang="en-US" sz="900" dirty="0">
                <a:solidFill>
                  <a:srgbClr val="008B8B"/>
                </a:solidFill>
                <a:latin typeface="Segoe Print" panose="02000800000000000000" pitchFamily="2" charset="0"/>
                <a:cs typeface="Khmer UI" panose="020F0502020204030204" pitchFamily="34" charset="0"/>
              </a:rPr>
              <a:t> </a:t>
            </a:r>
            <a:r>
              <a:rPr lang="en-US" altLang="zh-CN" sz="900" dirty="0">
                <a:solidFill>
                  <a:srgbClr val="008B8B"/>
                </a:solidFill>
                <a:latin typeface="Segoe Print" panose="02000800000000000000" pitchFamily="2" charset="0"/>
                <a:cs typeface="Khmer UI" panose="020F0502020204030204" pitchFamily="34" charset="0"/>
              </a:rPr>
              <a:t>Token Importance</a:t>
            </a:r>
            <a:r>
              <a:rPr lang="zh-CN" altLang="en-US" sz="900" dirty="0">
                <a:solidFill>
                  <a:srgbClr val="008B8B"/>
                </a:solidFill>
                <a:latin typeface="Segoe Print" panose="02000800000000000000" pitchFamily="2" charset="0"/>
                <a:cs typeface="Khmer UI" panose="020F0502020204030204" pitchFamily="34" charset="0"/>
              </a:rPr>
              <a:t> </a:t>
            </a:r>
            <a:r>
              <a:rPr lang="en-US" altLang="zh-CN" sz="900" dirty="0">
                <a:solidFill>
                  <a:srgbClr val="008B8B"/>
                </a:solidFill>
                <a:latin typeface="Segoe Print" panose="02000800000000000000" pitchFamily="2" charset="0"/>
                <a:cs typeface="Khmer UI" panose="020F0502020204030204" pitchFamily="34" charset="0"/>
              </a:rPr>
              <a:t>Analysis</a:t>
            </a:r>
            <a:endParaRPr lang="en-US" sz="900" dirty="0">
              <a:solidFill>
                <a:srgbClr val="008B8B"/>
              </a:solidFill>
              <a:latin typeface="Segoe Print" panose="02000800000000000000" pitchFamily="2" charset="0"/>
              <a:cs typeface="Khmer UI" panose="020F0502020204030204" pitchFamily="34" charset="0"/>
            </a:endParaRPr>
          </a:p>
        </p:txBody>
      </p:sp>
      <p:sp>
        <p:nvSpPr>
          <p:cNvPr id="27" name="TextBox 26">
            <a:extLst>
              <a:ext uri="{FF2B5EF4-FFF2-40B4-BE49-F238E27FC236}">
                <a16:creationId xmlns:a16="http://schemas.microsoft.com/office/drawing/2014/main" id="{F94871F6-1C68-DD0B-1DEC-C7750F10F0EA}"/>
              </a:ext>
            </a:extLst>
          </p:cNvPr>
          <p:cNvSpPr txBox="1"/>
          <p:nvPr/>
        </p:nvSpPr>
        <p:spPr>
          <a:xfrm>
            <a:off x="2540103" y="3381579"/>
            <a:ext cx="2016990" cy="200055"/>
          </a:xfrm>
          <a:prstGeom prst="rect">
            <a:avLst/>
          </a:prstGeom>
          <a:solidFill>
            <a:schemeClr val="bg1"/>
          </a:solidFill>
        </p:spPr>
        <p:txBody>
          <a:bodyPr wrap="square" rtlCol="0">
            <a:spAutoFit/>
          </a:bodyPr>
          <a:lstStyle/>
          <a:p>
            <a:r>
              <a:rPr lang="en-US" sz="700" dirty="0">
                <a:solidFill>
                  <a:schemeClr val="tx2">
                    <a:lumMod val="50000"/>
                    <a:lumOff val="50000"/>
                  </a:schemeClr>
                </a:solidFill>
                <a:latin typeface="Segoe Print" panose="02000800000000000000" pitchFamily="2" charset="0"/>
                <a:cs typeface="Khmer UI" panose="020F0502020204030204" pitchFamily="34" charset="0"/>
              </a:rPr>
              <a:t>Uncertainty-Aware – Entropy Analysis</a:t>
            </a:r>
          </a:p>
        </p:txBody>
      </p:sp>
      <p:sp>
        <p:nvSpPr>
          <p:cNvPr id="85" name="TextBox 84">
            <a:extLst>
              <a:ext uri="{FF2B5EF4-FFF2-40B4-BE49-F238E27FC236}">
                <a16:creationId xmlns:a16="http://schemas.microsoft.com/office/drawing/2014/main" id="{5C096626-3F53-49B6-E8BD-04DE142AA7C1}"/>
              </a:ext>
            </a:extLst>
          </p:cNvPr>
          <p:cNvSpPr txBox="1"/>
          <p:nvPr/>
        </p:nvSpPr>
        <p:spPr>
          <a:xfrm>
            <a:off x="5875602" y="3362284"/>
            <a:ext cx="2348722" cy="215444"/>
          </a:xfrm>
          <a:prstGeom prst="rect">
            <a:avLst/>
          </a:prstGeom>
          <a:solidFill>
            <a:schemeClr val="bg1"/>
          </a:solidFill>
        </p:spPr>
        <p:txBody>
          <a:bodyPr wrap="square" rtlCol="0">
            <a:spAutoFit/>
          </a:bodyPr>
          <a:lstStyle/>
          <a:p>
            <a:r>
              <a:rPr lang="en-US" sz="800" dirty="0">
                <a:solidFill>
                  <a:schemeClr val="tx2">
                    <a:lumMod val="90000"/>
                    <a:lumOff val="10000"/>
                  </a:schemeClr>
                </a:solidFill>
                <a:latin typeface="Segoe Print" panose="02000800000000000000" pitchFamily="2" charset="0"/>
                <a:cs typeface="Khmer UI" panose="020F0502020204030204" pitchFamily="34" charset="0"/>
              </a:rPr>
              <a:t>Vision-Aware Counterfactual Reasoning</a:t>
            </a:r>
          </a:p>
        </p:txBody>
      </p:sp>
      <p:sp>
        <p:nvSpPr>
          <p:cNvPr id="89" name="TextBox 88">
            <a:extLst>
              <a:ext uri="{FF2B5EF4-FFF2-40B4-BE49-F238E27FC236}">
                <a16:creationId xmlns:a16="http://schemas.microsoft.com/office/drawing/2014/main" id="{7DF59F6D-005A-FB90-6B56-3597593A4317}"/>
              </a:ext>
            </a:extLst>
          </p:cNvPr>
          <p:cNvSpPr txBox="1"/>
          <p:nvPr/>
        </p:nvSpPr>
        <p:spPr>
          <a:xfrm>
            <a:off x="4700594" y="4071406"/>
            <a:ext cx="888272" cy="338554"/>
          </a:xfrm>
          <a:prstGeom prst="rect">
            <a:avLst/>
          </a:prstGeom>
          <a:noFill/>
        </p:spPr>
        <p:txBody>
          <a:bodyPr wrap="square" rtlCol="0">
            <a:spAutoFit/>
          </a:bodyPr>
          <a:lstStyle/>
          <a:p>
            <a:r>
              <a:rPr lang="en-US" sz="400" dirty="0">
                <a:latin typeface="Segoe Print" panose="02000800000000000000" pitchFamily="2" charset="0"/>
              </a:rPr>
              <a:t>"The video introduces 10 principles of design. Which principle is introduced last in the video?"</a:t>
            </a:r>
          </a:p>
        </p:txBody>
      </p:sp>
      <p:pic>
        <p:nvPicPr>
          <p:cNvPr id="92" name="Graphic 91">
            <a:extLst>
              <a:ext uri="{FF2B5EF4-FFF2-40B4-BE49-F238E27FC236}">
                <a16:creationId xmlns:a16="http://schemas.microsoft.com/office/drawing/2014/main" id="{A2B24474-B776-183F-8C38-CD5CE76ACA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7794" y="3631682"/>
            <a:ext cx="472138" cy="109511"/>
          </a:xfrm>
          <a:prstGeom prst="rect">
            <a:avLst/>
          </a:prstGeom>
        </p:spPr>
      </p:pic>
      <p:pic>
        <p:nvPicPr>
          <p:cNvPr id="93" name="Graphic 92">
            <a:extLst>
              <a:ext uri="{FF2B5EF4-FFF2-40B4-BE49-F238E27FC236}">
                <a16:creationId xmlns:a16="http://schemas.microsoft.com/office/drawing/2014/main" id="{7CC34754-590C-7B14-14DD-CA90F06B99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6038" y="3744257"/>
            <a:ext cx="472138" cy="109511"/>
          </a:xfrm>
          <a:prstGeom prst="rect">
            <a:avLst/>
          </a:prstGeom>
        </p:spPr>
      </p:pic>
      <p:sp>
        <p:nvSpPr>
          <p:cNvPr id="94" name="Rounded Rectangle 93">
            <a:extLst>
              <a:ext uri="{FF2B5EF4-FFF2-40B4-BE49-F238E27FC236}">
                <a16:creationId xmlns:a16="http://schemas.microsoft.com/office/drawing/2014/main" id="{6B7328A2-EA45-4A53-8DF9-1173984EE2AF}"/>
              </a:ext>
            </a:extLst>
          </p:cNvPr>
          <p:cNvSpPr/>
          <p:nvPr/>
        </p:nvSpPr>
        <p:spPr>
          <a:xfrm>
            <a:off x="4740265" y="3604206"/>
            <a:ext cx="658830" cy="418839"/>
          </a:xfrm>
          <a:prstGeom prst="roundRect">
            <a:avLst/>
          </a:prstGeom>
          <a:solidFill>
            <a:schemeClr val="accent1">
              <a:lumMod val="75000"/>
              <a:alpha val="86262"/>
            </a:schemeClr>
          </a:solidFill>
          <a:ln w="952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6A52C3A4-B4E1-6995-E1BC-79406FB3D453}"/>
              </a:ext>
            </a:extLst>
          </p:cNvPr>
          <p:cNvSpPr txBox="1"/>
          <p:nvPr/>
        </p:nvSpPr>
        <p:spPr>
          <a:xfrm>
            <a:off x="4830952" y="3853768"/>
            <a:ext cx="500185" cy="169277"/>
          </a:xfrm>
          <a:prstGeom prst="rect">
            <a:avLst/>
          </a:prstGeom>
          <a:noFill/>
        </p:spPr>
        <p:txBody>
          <a:bodyPr wrap="square" rtlCol="0">
            <a:spAutoFit/>
          </a:bodyPr>
          <a:lstStyle/>
          <a:p>
            <a:r>
              <a:rPr lang="en-US" sz="500" dirty="0">
                <a:solidFill>
                  <a:schemeClr val="bg1"/>
                </a:solidFill>
                <a:latin typeface="Segoe Print" panose="02000800000000000000" pitchFamily="2" charset="0"/>
                <a:cs typeface="Khmer UI" panose="020F0502020204030204" pitchFamily="34" charset="0"/>
              </a:rPr>
              <a:t>MASKED</a:t>
            </a:r>
          </a:p>
        </p:txBody>
      </p:sp>
      <p:pic>
        <p:nvPicPr>
          <p:cNvPr id="100" name="Graphic 99">
            <a:extLst>
              <a:ext uri="{FF2B5EF4-FFF2-40B4-BE49-F238E27FC236}">
                <a16:creationId xmlns:a16="http://schemas.microsoft.com/office/drawing/2014/main" id="{3DD748AC-6730-DB69-E56B-F0F19DB627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96190" y="3386181"/>
            <a:ext cx="140351" cy="140351"/>
          </a:xfrm>
          <a:prstGeom prst="rect">
            <a:avLst/>
          </a:prstGeom>
        </p:spPr>
      </p:pic>
      <p:pic>
        <p:nvPicPr>
          <p:cNvPr id="101" name="Graphic 100">
            <a:extLst>
              <a:ext uri="{FF2B5EF4-FFF2-40B4-BE49-F238E27FC236}">
                <a16:creationId xmlns:a16="http://schemas.microsoft.com/office/drawing/2014/main" id="{131B2EF2-71E3-1CC7-EDDA-73D08B11A0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3510" y="4133602"/>
            <a:ext cx="106827" cy="150067"/>
          </a:xfrm>
          <a:prstGeom prst="rect">
            <a:avLst/>
          </a:prstGeom>
        </p:spPr>
      </p:pic>
      <p:pic>
        <p:nvPicPr>
          <p:cNvPr id="102" name="Graphic 101">
            <a:extLst>
              <a:ext uri="{FF2B5EF4-FFF2-40B4-BE49-F238E27FC236}">
                <a16:creationId xmlns:a16="http://schemas.microsoft.com/office/drawing/2014/main" id="{E57FAFD0-1D51-2B19-152A-57EE760BA3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4446" y="3869881"/>
            <a:ext cx="212028" cy="212028"/>
          </a:xfrm>
          <a:prstGeom prst="rect">
            <a:avLst/>
          </a:prstGeom>
        </p:spPr>
      </p:pic>
      <p:sp>
        <p:nvSpPr>
          <p:cNvPr id="106" name="TextBox 105">
            <a:extLst>
              <a:ext uri="{FF2B5EF4-FFF2-40B4-BE49-F238E27FC236}">
                <a16:creationId xmlns:a16="http://schemas.microsoft.com/office/drawing/2014/main" id="{8D9F03D4-8DE4-8BDE-A97B-F605F5C3C48A}"/>
              </a:ext>
            </a:extLst>
          </p:cNvPr>
          <p:cNvSpPr txBox="1"/>
          <p:nvPr/>
        </p:nvSpPr>
        <p:spPr>
          <a:xfrm>
            <a:off x="6074449" y="3723749"/>
            <a:ext cx="2559460" cy="400110"/>
          </a:xfrm>
          <a:prstGeom prst="rect">
            <a:avLst/>
          </a:prstGeom>
          <a:noFill/>
        </p:spPr>
        <p:txBody>
          <a:bodyPr wrap="square">
            <a:spAutoFit/>
          </a:bodyPr>
          <a:lstStyle/>
          <a:p>
            <a:r>
              <a:rPr lang="en-US" sz="500" dirty="0">
                <a:latin typeface="Times New Roman" panose="02020603050405020304" pitchFamily="18" charset="0"/>
                <a:cs typeface="Times New Roman" panose="02020603050405020304" pitchFamily="18" charset="0"/>
              </a:rPr>
              <a:t>Let  me  think … The video introduces ... Let‘s go through</a:t>
            </a:r>
            <a:r>
              <a:rPr lang="zh-CN" altLang="en-US" sz="500" dirty="0">
                <a:latin typeface="Times New Roman" panose="02020603050405020304" pitchFamily="18" charset="0"/>
                <a:cs typeface="Times New Roman" panose="02020603050405020304" pitchFamily="18" charset="0"/>
              </a:rPr>
              <a:t> </a:t>
            </a:r>
            <a:r>
              <a:rPr lang="en-US" sz="500" dirty="0">
                <a:latin typeface="Times New Roman" panose="02020603050405020304" pitchFamily="18" charset="0"/>
                <a:cs typeface="Times New Roman" panose="02020603050405020304" pitchFamily="18" charset="0"/>
              </a:rPr>
              <a:t>them … </a:t>
            </a:r>
            <a:r>
              <a:rPr lang="en-US" altLang="zh-CN" sz="500" dirty="0">
                <a:latin typeface="Times New Roman" panose="02020603050405020304" pitchFamily="18" charset="0"/>
                <a:cs typeface="Times New Roman" panose="02020603050405020304" pitchFamily="18" charset="0"/>
              </a:rPr>
              <a:t>First, the </a:t>
            </a:r>
          </a:p>
          <a:p>
            <a:endParaRPr lang="en-US" altLang="zh-CN" sz="500" dirty="0">
              <a:latin typeface="Times New Roman" panose="02020603050405020304" pitchFamily="18" charset="0"/>
              <a:cs typeface="Times New Roman" panose="02020603050405020304" pitchFamily="18" charset="0"/>
            </a:endParaRPr>
          </a:p>
          <a:p>
            <a:endParaRPr lang="en-US" altLang="zh-CN" sz="500" dirty="0">
              <a:latin typeface="Times New Roman" panose="02020603050405020304" pitchFamily="18" charset="0"/>
              <a:cs typeface="Times New Roman" panose="02020603050405020304" pitchFamily="18" charset="0"/>
            </a:endParaRPr>
          </a:p>
          <a:p>
            <a:r>
              <a:rPr lang="en-US" altLang="zh-CN" sz="500" dirty="0">
                <a:latin typeface="Times New Roman" panose="02020603050405020304" pitchFamily="18" charset="0"/>
                <a:cs typeface="Times New Roman" panose="02020603050405020304" pitchFamily="18" charset="0"/>
              </a:rPr>
              <a:t>man</a:t>
            </a:r>
            <a:r>
              <a:rPr lang="zh-CN" altLang="en-US" sz="500" dirty="0">
                <a:latin typeface="Times New Roman" panose="02020603050405020304" pitchFamily="18" charset="0"/>
                <a:cs typeface="Times New Roman" panose="02020603050405020304" pitchFamily="18" charset="0"/>
              </a:rPr>
              <a:t> </a:t>
            </a:r>
            <a:r>
              <a:rPr lang="en-US" altLang="zh-CN" sz="500" dirty="0">
                <a:latin typeface="Times New Roman" panose="02020603050405020304" pitchFamily="18" charset="0"/>
                <a:cs typeface="Times New Roman" panose="02020603050405020304" pitchFamily="18" charset="0"/>
              </a:rPr>
              <a:t>writes Rhythm  on  the blackboard…   </a:t>
            </a:r>
            <a:r>
              <a:rPr lang="en-US" sz="500" dirty="0">
                <a:latin typeface="Times New Roman" panose="02020603050405020304" pitchFamily="18" charset="0"/>
                <a:cs typeface="Times New Roman" panose="02020603050405020304" pitchFamily="18" charset="0"/>
              </a:rPr>
              <a:t>The last   principle is   Harmony.</a:t>
            </a:r>
          </a:p>
        </p:txBody>
      </p:sp>
      <p:cxnSp>
        <p:nvCxnSpPr>
          <p:cNvPr id="103" name="Straight Arrow Connector 102">
            <a:extLst>
              <a:ext uri="{FF2B5EF4-FFF2-40B4-BE49-F238E27FC236}">
                <a16:creationId xmlns:a16="http://schemas.microsoft.com/office/drawing/2014/main" id="{DA33C117-56E3-26A4-9087-2F02EEA6557E}"/>
              </a:ext>
            </a:extLst>
          </p:cNvPr>
          <p:cNvCxnSpPr>
            <a:cxnSpLocks/>
          </p:cNvCxnSpPr>
          <p:nvPr/>
        </p:nvCxnSpPr>
        <p:spPr>
          <a:xfrm>
            <a:off x="5446239" y="3965407"/>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81E3E340-46C3-29BD-791A-E90DA7F2DF26}"/>
              </a:ext>
            </a:extLst>
          </p:cNvPr>
          <p:cNvSpPr/>
          <p:nvPr/>
        </p:nvSpPr>
        <p:spPr>
          <a:xfrm>
            <a:off x="6169121" y="3876157"/>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D98F84F-CFB8-20B9-96E5-1B634E77628A}"/>
              </a:ext>
            </a:extLst>
          </p:cNvPr>
          <p:cNvCxnSpPr>
            <a:cxnSpLocks/>
          </p:cNvCxnSpPr>
          <p:nvPr/>
        </p:nvCxnSpPr>
        <p:spPr>
          <a:xfrm>
            <a:off x="5875602" y="3960116"/>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sp>
        <p:nvSpPr>
          <p:cNvPr id="119" name="Rectangle 118">
            <a:extLst>
              <a:ext uri="{FF2B5EF4-FFF2-40B4-BE49-F238E27FC236}">
                <a16:creationId xmlns:a16="http://schemas.microsoft.com/office/drawing/2014/main" id="{294B68CB-9356-28B4-165F-2D74E4F9E539}"/>
              </a:ext>
            </a:extLst>
          </p:cNvPr>
          <p:cNvSpPr/>
          <p:nvPr/>
        </p:nvSpPr>
        <p:spPr>
          <a:xfrm>
            <a:off x="6284168" y="3876431"/>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65251637-98AF-134C-17EF-0D28E302CE4F}"/>
              </a:ext>
            </a:extLst>
          </p:cNvPr>
          <p:cNvSpPr/>
          <p:nvPr/>
        </p:nvSpPr>
        <p:spPr>
          <a:xfrm>
            <a:off x="6412284" y="3875685"/>
            <a:ext cx="77076" cy="46103"/>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9AD141D9-E623-F4E9-4F4B-4CCC8BE17779}"/>
              </a:ext>
            </a:extLst>
          </p:cNvPr>
          <p:cNvSpPr/>
          <p:nvPr/>
        </p:nvSpPr>
        <p:spPr>
          <a:xfrm>
            <a:off x="6626137" y="3878015"/>
            <a:ext cx="77076" cy="46971"/>
          </a:xfrm>
          <a:prstGeom prst="rect">
            <a:avLst/>
          </a:prstGeom>
          <a:solidFill>
            <a:srgbClr val="689FCA"/>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0D3693F7-3CFB-FD3B-6927-C9B6E9643850}"/>
              </a:ext>
            </a:extLst>
          </p:cNvPr>
          <p:cNvSpPr/>
          <p:nvPr/>
        </p:nvSpPr>
        <p:spPr>
          <a:xfrm>
            <a:off x="6768930" y="3874839"/>
            <a:ext cx="77076" cy="46971"/>
          </a:xfrm>
          <a:prstGeom prst="rect">
            <a:avLst/>
          </a:prstGeom>
          <a:solidFill>
            <a:srgbClr val="B1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60EFB44-E697-42C6-2FB4-A457E749F3F2}"/>
              </a:ext>
            </a:extLst>
          </p:cNvPr>
          <p:cNvSpPr/>
          <p:nvPr/>
        </p:nvSpPr>
        <p:spPr>
          <a:xfrm>
            <a:off x="6965484" y="3877992"/>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E74F1349-008C-CCA2-18EC-A52BB8BBA65D}"/>
              </a:ext>
            </a:extLst>
          </p:cNvPr>
          <p:cNvSpPr/>
          <p:nvPr/>
        </p:nvSpPr>
        <p:spPr>
          <a:xfrm>
            <a:off x="7254088" y="3881591"/>
            <a:ext cx="77076" cy="46971"/>
          </a:xfrm>
          <a:prstGeom prst="rect">
            <a:avLst/>
          </a:prstGeom>
          <a:solidFill>
            <a:srgbClr val="7CB3D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D1167D37-8C1B-099D-BD04-6D85DEDBD0BA}"/>
              </a:ext>
            </a:extLst>
          </p:cNvPr>
          <p:cNvSpPr/>
          <p:nvPr/>
        </p:nvSpPr>
        <p:spPr>
          <a:xfrm>
            <a:off x="7373566" y="3881591"/>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C1600206-EC22-868A-8F86-1B0C341BBE41}"/>
              </a:ext>
            </a:extLst>
          </p:cNvPr>
          <p:cNvSpPr/>
          <p:nvPr/>
        </p:nvSpPr>
        <p:spPr>
          <a:xfrm>
            <a:off x="7518981" y="3881641"/>
            <a:ext cx="77076" cy="46971"/>
          </a:xfrm>
          <a:prstGeom prst="rect">
            <a:avLst/>
          </a:prstGeom>
          <a:solidFill>
            <a:srgbClr val="E9F7E6"/>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41A198D3-F306-07FE-372A-F65FF4F268AA}"/>
              </a:ext>
            </a:extLst>
          </p:cNvPr>
          <p:cNvSpPr/>
          <p:nvPr/>
        </p:nvSpPr>
        <p:spPr>
          <a:xfrm>
            <a:off x="7699819" y="3878511"/>
            <a:ext cx="77076" cy="46971"/>
          </a:xfrm>
          <a:prstGeom prst="rect">
            <a:avLst/>
          </a:prstGeom>
          <a:solidFill>
            <a:srgbClr val="FEC47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73FE05C1-1098-8F75-C7A0-3D57BA782F44}"/>
              </a:ext>
            </a:extLst>
          </p:cNvPr>
          <p:cNvSpPr/>
          <p:nvPr/>
        </p:nvSpPr>
        <p:spPr>
          <a:xfrm>
            <a:off x="7891744" y="3877674"/>
            <a:ext cx="77076" cy="46971"/>
          </a:xfrm>
          <a:prstGeom prst="rect">
            <a:avLst/>
          </a:prstGeom>
          <a:solidFill>
            <a:srgbClr val="FEF6B2"/>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C4AEDF5A-EE66-1514-AFB5-31DFEE8509F8}"/>
              </a:ext>
            </a:extLst>
          </p:cNvPr>
          <p:cNvSpPr/>
          <p:nvPr/>
        </p:nvSpPr>
        <p:spPr>
          <a:xfrm>
            <a:off x="6174242" y="4117631"/>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D1A4F53-BBB3-452A-24C3-7778AFF9BA20}"/>
              </a:ext>
            </a:extLst>
          </p:cNvPr>
          <p:cNvSpPr/>
          <p:nvPr/>
        </p:nvSpPr>
        <p:spPr>
          <a:xfrm>
            <a:off x="6325455" y="4121822"/>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9D6D69A7-4299-FCB8-5E36-87F57413475D}"/>
              </a:ext>
            </a:extLst>
          </p:cNvPr>
          <p:cNvSpPr/>
          <p:nvPr/>
        </p:nvSpPr>
        <p:spPr>
          <a:xfrm>
            <a:off x="6504896" y="4120378"/>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0CEA05B-0832-705B-7D38-EA2DFF12C4C7}"/>
              </a:ext>
            </a:extLst>
          </p:cNvPr>
          <p:cNvSpPr/>
          <p:nvPr/>
        </p:nvSpPr>
        <p:spPr>
          <a:xfrm>
            <a:off x="6706824" y="4124208"/>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E75A262-C4B9-F72D-2AC2-A794DC928368}"/>
              </a:ext>
            </a:extLst>
          </p:cNvPr>
          <p:cNvSpPr/>
          <p:nvPr/>
        </p:nvSpPr>
        <p:spPr>
          <a:xfrm>
            <a:off x="6807794" y="4122135"/>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BA4FD4E-DD0E-19D6-79AD-BF86E50699D7}"/>
              </a:ext>
            </a:extLst>
          </p:cNvPr>
          <p:cNvSpPr/>
          <p:nvPr/>
        </p:nvSpPr>
        <p:spPr>
          <a:xfrm>
            <a:off x="7003421" y="4120471"/>
            <a:ext cx="77076" cy="46971"/>
          </a:xfrm>
          <a:prstGeom prst="rect">
            <a:avLst/>
          </a:prstGeom>
          <a:solidFill>
            <a:srgbClr val="ED5C3A"/>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CC91D742-0790-16BB-450D-C62F7BB58A88}"/>
              </a:ext>
            </a:extLst>
          </p:cNvPr>
          <p:cNvSpPr/>
          <p:nvPr/>
        </p:nvSpPr>
        <p:spPr>
          <a:xfrm>
            <a:off x="7293028" y="4123923"/>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2F555067-92E6-6F1F-24A7-FE584301D87E}"/>
              </a:ext>
            </a:extLst>
          </p:cNvPr>
          <p:cNvSpPr/>
          <p:nvPr/>
        </p:nvSpPr>
        <p:spPr>
          <a:xfrm>
            <a:off x="7402563" y="4122854"/>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881C92E4-95CC-6817-E24F-7CA0158AD01F}"/>
              </a:ext>
            </a:extLst>
          </p:cNvPr>
          <p:cNvSpPr/>
          <p:nvPr/>
        </p:nvSpPr>
        <p:spPr>
          <a:xfrm>
            <a:off x="7577066" y="4123492"/>
            <a:ext cx="77076" cy="46971"/>
          </a:xfrm>
          <a:prstGeom prst="rect">
            <a:avLst/>
          </a:prstGeom>
          <a:solidFill>
            <a:srgbClr val="CCEAF2"/>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EFDABAD7-C7CA-CD8A-794E-99EE8F0CC609}"/>
              </a:ext>
            </a:extLst>
          </p:cNvPr>
          <p:cNvSpPr/>
          <p:nvPr/>
        </p:nvSpPr>
        <p:spPr>
          <a:xfrm>
            <a:off x="7932958" y="4122841"/>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165DAB20-8899-59D8-AEBB-D78CD056168F}"/>
              </a:ext>
            </a:extLst>
          </p:cNvPr>
          <p:cNvSpPr/>
          <p:nvPr/>
        </p:nvSpPr>
        <p:spPr>
          <a:xfrm>
            <a:off x="7745650" y="4120378"/>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FB5038C3-42DE-E97D-BFCE-75455A55F315}"/>
              </a:ext>
            </a:extLst>
          </p:cNvPr>
          <p:cNvSpPr txBox="1"/>
          <p:nvPr/>
        </p:nvSpPr>
        <p:spPr>
          <a:xfrm>
            <a:off x="5875602" y="4372864"/>
            <a:ext cx="2433906" cy="215444"/>
          </a:xfrm>
          <a:prstGeom prst="rect">
            <a:avLst/>
          </a:prstGeom>
          <a:solidFill>
            <a:schemeClr val="bg1"/>
          </a:solidFill>
        </p:spPr>
        <p:txBody>
          <a:bodyPr wrap="square" rtlCol="0">
            <a:spAutoFit/>
          </a:bodyPr>
          <a:lstStyle/>
          <a:p>
            <a:r>
              <a:rPr lang="en-US" sz="800" dirty="0">
                <a:solidFill>
                  <a:srgbClr val="7030A0"/>
                </a:solidFill>
                <a:latin typeface="Segoe Print" panose="02000800000000000000" pitchFamily="2" charset="0"/>
                <a:cs typeface="Khmer UI" panose="020F0502020204030204" pitchFamily="34" charset="0"/>
              </a:rPr>
              <a:t>Temporal-Aware Counterfactual Reasoning</a:t>
            </a:r>
          </a:p>
        </p:txBody>
      </p:sp>
      <p:sp>
        <p:nvSpPr>
          <p:cNvPr id="162" name="TextBox 161">
            <a:extLst>
              <a:ext uri="{FF2B5EF4-FFF2-40B4-BE49-F238E27FC236}">
                <a16:creationId xmlns:a16="http://schemas.microsoft.com/office/drawing/2014/main" id="{D017C5F0-A039-AB8F-8032-AB434A0BC342}"/>
              </a:ext>
            </a:extLst>
          </p:cNvPr>
          <p:cNvSpPr txBox="1"/>
          <p:nvPr/>
        </p:nvSpPr>
        <p:spPr>
          <a:xfrm>
            <a:off x="4731948" y="5068592"/>
            <a:ext cx="899168" cy="338554"/>
          </a:xfrm>
          <a:prstGeom prst="rect">
            <a:avLst/>
          </a:prstGeom>
          <a:noFill/>
        </p:spPr>
        <p:txBody>
          <a:bodyPr wrap="square" rtlCol="0">
            <a:spAutoFit/>
          </a:bodyPr>
          <a:lstStyle/>
          <a:p>
            <a:r>
              <a:rPr lang="en-US" sz="400" dirty="0">
                <a:latin typeface="Segoe Print" panose="02000800000000000000" pitchFamily="2" charset="0"/>
              </a:rPr>
              <a:t>"The video introduces 10 principles of design. Which principle is introduced last in the video?"</a:t>
            </a:r>
          </a:p>
        </p:txBody>
      </p:sp>
      <p:pic>
        <p:nvPicPr>
          <p:cNvPr id="163" name="Graphic 162">
            <a:extLst>
              <a:ext uri="{FF2B5EF4-FFF2-40B4-BE49-F238E27FC236}">
                <a16:creationId xmlns:a16="http://schemas.microsoft.com/office/drawing/2014/main" id="{3D7A65F9-60F6-2A17-56B3-23A2CC228F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232" y="4705389"/>
            <a:ext cx="472138" cy="109511"/>
          </a:xfrm>
          <a:prstGeom prst="rect">
            <a:avLst/>
          </a:prstGeom>
        </p:spPr>
      </p:pic>
      <p:pic>
        <p:nvPicPr>
          <p:cNvPr id="164" name="Graphic 163">
            <a:extLst>
              <a:ext uri="{FF2B5EF4-FFF2-40B4-BE49-F238E27FC236}">
                <a16:creationId xmlns:a16="http://schemas.microsoft.com/office/drawing/2014/main" id="{43F72D53-A9D5-B6B4-001D-CDB86011AC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36778" y="4833369"/>
            <a:ext cx="472138" cy="109511"/>
          </a:xfrm>
          <a:prstGeom prst="rect">
            <a:avLst/>
          </a:prstGeom>
        </p:spPr>
      </p:pic>
      <p:pic>
        <p:nvPicPr>
          <p:cNvPr id="168" name="Graphic 167">
            <a:extLst>
              <a:ext uri="{FF2B5EF4-FFF2-40B4-BE49-F238E27FC236}">
                <a16:creationId xmlns:a16="http://schemas.microsoft.com/office/drawing/2014/main" id="{75F412E4-F17A-1759-1017-C1866B7D8B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4998" y="5143555"/>
            <a:ext cx="106827" cy="150067"/>
          </a:xfrm>
          <a:prstGeom prst="rect">
            <a:avLst/>
          </a:prstGeom>
        </p:spPr>
      </p:pic>
      <p:pic>
        <p:nvPicPr>
          <p:cNvPr id="169" name="Graphic 168">
            <a:extLst>
              <a:ext uri="{FF2B5EF4-FFF2-40B4-BE49-F238E27FC236}">
                <a16:creationId xmlns:a16="http://schemas.microsoft.com/office/drawing/2014/main" id="{B29F44F5-9EBE-B27F-9905-FF0444385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8143" y="4942880"/>
            <a:ext cx="212028" cy="212028"/>
          </a:xfrm>
          <a:prstGeom prst="rect">
            <a:avLst/>
          </a:prstGeom>
        </p:spPr>
      </p:pic>
      <p:cxnSp>
        <p:nvCxnSpPr>
          <p:cNvPr id="170" name="Straight Arrow Connector 169">
            <a:extLst>
              <a:ext uri="{FF2B5EF4-FFF2-40B4-BE49-F238E27FC236}">
                <a16:creationId xmlns:a16="http://schemas.microsoft.com/office/drawing/2014/main" id="{A215FD7A-E82B-C684-110B-CA358942403C}"/>
              </a:ext>
            </a:extLst>
          </p:cNvPr>
          <p:cNvCxnSpPr>
            <a:cxnSpLocks/>
          </p:cNvCxnSpPr>
          <p:nvPr/>
        </p:nvCxnSpPr>
        <p:spPr>
          <a:xfrm>
            <a:off x="5422060" y="5058079"/>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1622191-13A4-6F34-C9DF-D9501F8DF95F}"/>
              </a:ext>
            </a:extLst>
          </p:cNvPr>
          <p:cNvCxnSpPr>
            <a:cxnSpLocks/>
          </p:cNvCxnSpPr>
          <p:nvPr/>
        </p:nvCxnSpPr>
        <p:spPr>
          <a:xfrm>
            <a:off x="5865822" y="5058079"/>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pic>
        <p:nvPicPr>
          <p:cNvPr id="211" name="Graphic 210">
            <a:extLst>
              <a:ext uri="{FF2B5EF4-FFF2-40B4-BE49-F238E27FC236}">
                <a16:creationId xmlns:a16="http://schemas.microsoft.com/office/drawing/2014/main" id="{3B1FDD27-4BC6-C715-59CA-50C39C34A3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V="1">
            <a:off x="5795646" y="4399516"/>
            <a:ext cx="140351" cy="140351"/>
          </a:xfrm>
          <a:prstGeom prst="rect">
            <a:avLst/>
          </a:prstGeom>
        </p:spPr>
      </p:pic>
      <p:sp>
        <p:nvSpPr>
          <p:cNvPr id="215" name="Curved Up Arrow 214">
            <a:extLst>
              <a:ext uri="{FF2B5EF4-FFF2-40B4-BE49-F238E27FC236}">
                <a16:creationId xmlns:a16="http://schemas.microsoft.com/office/drawing/2014/main" id="{D55DCBEA-F7A6-97D7-6ED6-DDCD8BBAB98E}"/>
              </a:ext>
            </a:extLst>
          </p:cNvPr>
          <p:cNvSpPr/>
          <p:nvPr/>
        </p:nvSpPr>
        <p:spPr>
          <a:xfrm flipV="1">
            <a:off x="4987979" y="4604683"/>
            <a:ext cx="114322" cy="95317"/>
          </a:xfrm>
          <a:prstGeom prst="curvedUp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6" name="Curved Up Arrow 215">
            <a:extLst>
              <a:ext uri="{FF2B5EF4-FFF2-40B4-BE49-F238E27FC236}">
                <a16:creationId xmlns:a16="http://schemas.microsoft.com/office/drawing/2014/main" id="{4B906437-34E5-F549-0263-1E207945E4E7}"/>
              </a:ext>
            </a:extLst>
          </p:cNvPr>
          <p:cNvSpPr/>
          <p:nvPr/>
        </p:nvSpPr>
        <p:spPr>
          <a:xfrm flipV="1">
            <a:off x="5087179" y="4604683"/>
            <a:ext cx="206374" cy="95317"/>
          </a:xfrm>
          <a:prstGeom prst="curvedUp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8" name="Curved Left Arrow 217">
            <a:extLst>
              <a:ext uri="{FF2B5EF4-FFF2-40B4-BE49-F238E27FC236}">
                <a16:creationId xmlns:a16="http://schemas.microsoft.com/office/drawing/2014/main" id="{338028A0-862A-9E26-1885-37D5D8515F34}"/>
              </a:ext>
            </a:extLst>
          </p:cNvPr>
          <p:cNvSpPr/>
          <p:nvPr/>
        </p:nvSpPr>
        <p:spPr>
          <a:xfrm>
            <a:off x="5345382" y="4752624"/>
            <a:ext cx="142793" cy="179743"/>
          </a:xfrm>
          <a:prstGeom prst="curvedLeftArrow">
            <a:avLst>
              <a:gd name="adj1" fmla="val 16034"/>
              <a:gd name="adj2" fmla="val 56724"/>
              <a:gd name="adj3" fmla="val 24458"/>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1" name="Curved Left Arrow 220">
            <a:extLst>
              <a:ext uri="{FF2B5EF4-FFF2-40B4-BE49-F238E27FC236}">
                <a16:creationId xmlns:a16="http://schemas.microsoft.com/office/drawing/2014/main" id="{4829FB12-49A6-50E6-764E-6126B23C037E}"/>
              </a:ext>
            </a:extLst>
          </p:cNvPr>
          <p:cNvSpPr/>
          <p:nvPr/>
        </p:nvSpPr>
        <p:spPr>
          <a:xfrm flipH="1" flipV="1">
            <a:off x="4737058" y="4746410"/>
            <a:ext cx="96128" cy="159243"/>
          </a:xfrm>
          <a:prstGeom prst="curvedLef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2" name="TextBox 221">
            <a:extLst>
              <a:ext uri="{FF2B5EF4-FFF2-40B4-BE49-F238E27FC236}">
                <a16:creationId xmlns:a16="http://schemas.microsoft.com/office/drawing/2014/main" id="{A48CD775-12C5-9ACE-D325-FBC3C94884F7}"/>
              </a:ext>
            </a:extLst>
          </p:cNvPr>
          <p:cNvSpPr txBox="1"/>
          <p:nvPr/>
        </p:nvSpPr>
        <p:spPr>
          <a:xfrm>
            <a:off x="4741800" y="4935163"/>
            <a:ext cx="726083" cy="169277"/>
          </a:xfrm>
          <a:prstGeom prst="rect">
            <a:avLst/>
          </a:prstGeom>
          <a:noFill/>
        </p:spPr>
        <p:txBody>
          <a:bodyPr wrap="square" rtlCol="0">
            <a:spAutoFit/>
          </a:bodyPr>
          <a:lstStyle/>
          <a:p>
            <a:r>
              <a:rPr lang="en-US" sz="500" dirty="0">
                <a:solidFill>
                  <a:srgbClr val="7030A0"/>
                </a:solidFill>
                <a:latin typeface="Segoe Print" panose="02000800000000000000" pitchFamily="2" charset="0"/>
                <a:cs typeface="Khmer UI" panose="020F0502020204030204" pitchFamily="34" charset="0"/>
              </a:rPr>
              <a:t>Shuffled Frames</a:t>
            </a:r>
          </a:p>
        </p:txBody>
      </p:sp>
      <p:sp>
        <p:nvSpPr>
          <p:cNvPr id="223" name="Rectangle 222">
            <a:extLst>
              <a:ext uri="{FF2B5EF4-FFF2-40B4-BE49-F238E27FC236}">
                <a16:creationId xmlns:a16="http://schemas.microsoft.com/office/drawing/2014/main" id="{E39735A5-4B72-777E-CC00-A6B0DE350499}"/>
              </a:ext>
            </a:extLst>
          </p:cNvPr>
          <p:cNvSpPr/>
          <p:nvPr/>
        </p:nvSpPr>
        <p:spPr>
          <a:xfrm>
            <a:off x="8022279" y="3881591"/>
            <a:ext cx="77076" cy="46971"/>
          </a:xfrm>
          <a:prstGeom prst="rect">
            <a:avLst/>
          </a:prstGeom>
          <a:solidFill>
            <a:srgbClr val="CCEAF2"/>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TextBox 281">
            <a:extLst>
              <a:ext uri="{FF2B5EF4-FFF2-40B4-BE49-F238E27FC236}">
                <a16:creationId xmlns:a16="http://schemas.microsoft.com/office/drawing/2014/main" id="{96CED79A-9522-F325-9AC5-7990689DBE38}"/>
              </a:ext>
            </a:extLst>
          </p:cNvPr>
          <p:cNvSpPr txBox="1"/>
          <p:nvPr/>
        </p:nvSpPr>
        <p:spPr>
          <a:xfrm>
            <a:off x="6064669" y="4825287"/>
            <a:ext cx="2559460" cy="400110"/>
          </a:xfrm>
          <a:prstGeom prst="rect">
            <a:avLst/>
          </a:prstGeom>
          <a:noFill/>
        </p:spPr>
        <p:txBody>
          <a:bodyPr wrap="square">
            <a:spAutoFit/>
          </a:bodyPr>
          <a:lstStyle/>
          <a:p>
            <a:r>
              <a:rPr lang="en-US" sz="500" dirty="0">
                <a:latin typeface="Times New Roman" panose="02020603050405020304" pitchFamily="18" charset="0"/>
                <a:cs typeface="Times New Roman" panose="02020603050405020304" pitchFamily="18" charset="0"/>
              </a:rPr>
              <a:t>Let  me  think … The video introduces ... Let‘s go through</a:t>
            </a:r>
            <a:r>
              <a:rPr lang="zh-CN" altLang="en-US" sz="500" dirty="0">
                <a:latin typeface="Times New Roman" panose="02020603050405020304" pitchFamily="18" charset="0"/>
                <a:cs typeface="Times New Roman" panose="02020603050405020304" pitchFamily="18" charset="0"/>
              </a:rPr>
              <a:t> </a:t>
            </a:r>
            <a:r>
              <a:rPr lang="en-US" sz="500" dirty="0">
                <a:latin typeface="Times New Roman" panose="02020603050405020304" pitchFamily="18" charset="0"/>
                <a:cs typeface="Times New Roman" panose="02020603050405020304" pitchFamily="18" charset="0"/>
              </a:rPr>
              <a:t>them … </a:t>
            </a:r>
            <a:r>
              <a:rPr lang="en-US" altLang="zh-CN" sz="500" dirty="0">
                <a:latin typeface="Times New Roman" panose="02020603050405020304" pitchFamily="18" charset="0"/>
                <a:cs typeface="Times New Roman" panose="02020603050405020304" pitchFamily="18" charset="0"/>
              </a:rPr>
              <a:t>First, the </a:t>
            </a:r>
          </a:p>
          <a:p>
            <a:endParaRPr lang="en-US" altLang="zh-CN" sz="500" dirty="0">
              <a:latin typeface="Times New Roman" panose="02020603050405020304" pitchFamily="18" charset="0"/>
              <a:cs typeface="Times New Roman" panose="02020603050405020304" pitchFamily="18" charset="0"/>
            </a:endParaRPr>
          </a:p>
          <a:p>
            <a:endParaRPr lang="en-US" altLang="zh-CN" sz="500" dirty="0">
              <a:latin typeface="Times New Roman" panose="02020603050405020304" pitchFamily="18" charset="0"/>
              <a:cs typeface="Times New Roman" panose="02020603050405020304" pitchFamily="18" charset="0"/>
            </a:endParaRPr>
          </a:p>
          <a:p>
            <a:r>
              <a:rPr lang="en-US" altLang="zh-CN" sz="500" dirty="0">
                <a:latin typeface="Times New Roman" panose="02020603050405020304" pitchFamily="18" charset="0"/>
                <a:cs typeface="Times New Roman" panose="02020603050405020304" pitchFamily="18" charset="0"/>
              </a:rPr>
              <a:t>man</a:t>
            </a:r>
            <a:r>
              <a:rPr lang="zh-CN" altLang="en-US" sz="500" dirty="0">
                <a:latin typeface="Times New Roman" panose="02020603050405020304" pitchFamily="18" charset="0"/>
                <a:cs typeface="Times New Roman" panose="02020603050405020304" pitchFamily="18" charset="0"/>
              </a:rPr>
              <a:t> </a:t>
            </a:r>
            <a:r>
              <a:rPr lang="en-US" altLang="zh-CN" sz="500" dirty="0">
                <a:latin typeface="Times New Roman" panose="02020603050405020304" pitchFamily="18" charset="0"/>
                <a:cs typeface="Times New Roman" panose="02020603050405020304" pitchFamily="18" charset="0"/>
              </a:rPr>
              <a:t>writes Rhythm  on  the blackboard…   </a:t>
            </a:r>
            <a:r>
              <a:rPr lang="en-US" sz="500" dirty="0">
                <a:latin typeface="Times New Roman" panose="02020603050405020304" pitchFamily="18" charset="0"/>
                <a:cs typeface="Times New Roman" panose="02020603050405020304" pitchFamily="18" charset="0"/>
              </a:rPr>
              <a:t>The last   principle is   Harmony.</a:t>
            </a:r>
          </a:p>
        </p:txBody>
      </p:sp>
      <p:sp>
        <p:nvSpPr>
          <p:cNvPr id="283" name="Rectangle 282">
            <a:extLst>
              <a:ext uri="{FF2B5EF4-FFF2-40B4-BE49-F238E27FC236}">
                <a16:creationId xmlns:a16="http://schemas.microsoft.com/office/drawing/2014/main" id="{480BC80C-6256-11D8-079C-51247AC1DBC7}"/>
              </a:ext>
            </a:extLst>
          </p:cNvPr>
          <p:cNvSpPr/>
          <p:nvPr/>
        </p:nvSpPr>
        <p:spPr>
          <a:xfrm>
            <a:off x="6159341" y="4977695"/>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E7604043-7079-0684-23D8-A21A1EBAD62A}"/>
              </a:ext>
            </a:extLst>
          </p:cNvPr>
          <p:cNvSpPr/>
          <p:nvPr/>
        </p:nvSpPr>
        <p:spPr>
          <a:xfrm>
            <a:off x="6274388" y="4977969"/>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CED6DC4B-EDCC-012C-CB87-703BE25462B4}"/>
              </a:ext>
            </a:extLst>
          </p:cNvPr>
          <p:cNvSpPr/>
          <p:nvPr/>
        </p:nvSpPr>
        <p:spPr>
          <a:xfrm>
            <a:off x="6402504" y="4977223"/>
            <a:ext cx="77076" cy="46103"/>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85B40693-8D5F-AA27-FB68-3C085243C6B5}"/>
              </a:ext>
            </a:extLst>
          </p:cNvPr>
          <p:cNvSpPr/>
          <p:nvPr/>
        </p:nvSpPr>
        <p:spPr>
          <a:xfrm>
            <a:off x="6616357" y="4979553"/>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F7FC543C-D404-17B6-1677-F7E4CB9F6FDB}"/>
              </a:ext>
            </a:extLst>
          </p:cNvPr>
          <p:cNvSpPr/>
          <p:nvPr/>
        </p:nvSpPr>
        <p:spPr>
          <a:xfrm>
            <a:off x="6759150" y="4976377"/>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1976D67-287A-6830-89E9-156F02536ACA}"/>
              </a:ext>
            </a:extLst>
          </p:cNvPr>
          <p:cNvSpPr/>
          <p:nvPr/>
        </p:nvSpPr>
        <p:spPr>
          <a:xfrm>
            <a:off x="6955704" y="4979530"/>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E7C0C360-ED83-790B-96C7-3FC8B5926894}"/>
              </a:ext>
            </a:extLst>
          </p:cNvPr>
          <p:cNvSpPr/>
          <p:nvPr/>
        </p:nvSpPr>
        <p:spPr>
          <a:xfrm>
            <a:off x="7244308" y="4983129"/>
            <a:ext cx="77076" cy="46971"/>
          </a:xfrm>
          <a:prstGeom prst="rect">
            <a:avLst/>
          </a:prstGeom>
          <a:solidFill>
            <a:srgbClr val="7CB3D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FAA7B728-3CCF-746E-38FC-64A1EC90FA76}"/>
              </a:ext>
            </a:extLst>
          </p:cNvPr>
          <p:cNvSpPr/>
          <p:nvPr/>
        </p:nvSpPr>
        <p:spPr>
          <a:xfrm>
            <a:off x="7363786" y="4983129"/>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5AE641AE-E614-D9EF-EE5F-40B03FBB1570}"/>
              </a:ext>
            </a:extLst>
          </p:cNvPr>
          <p:cNvSpPr/>
          <p:nvPr/>
        </p:nvSpPr>
        <p:spPr>
          <a:xfrm>
            <a:off x="7509201" y="4983179"/>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8DD7ADAD-02DB-BEDB-3ABB-C844D188280B}"/>
              </a:ext>
            </a:extLst>
          </p:cNvPr>
          <p:cNvSpPr/>
          <p:nvPr/>
        </p:nvSpPr>
        <p:spPr>
          <a:xfrm>
            <a:off x="7690039" y="4980049"/>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DB2D17DE-23BD-4BD9-C620-22515EFA6F99}"/>
              </a:ext>
            </a:extLst>
          </p:cNvPr>
          <p:cNvSpPr/>
          <p:nvPr/>
        </p:nvSpPr>
        <p:spPr>
          <a:xfrm>
            <a:off x="7881964" y="4979212"/>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E94DDEBC-B08C-7C9C-5BB9-C4560BB730A1}"/>
              </a:ext>
            </a:extLst>
          </p:cNvPr>
          <p:cNvSpPr/>
          <p:nvPr/>
        </p:nvSpPr>
        <p:spPr>
          <a:xfrm>
            <a:off x="6164462" y="5219169"/>
            <a:ext cx="77076" cy="46971"/>
          </a:xfrm>
          <a:prstGeom prst="rect">
            <a:avLst/>
          </a:prstGeom>
          <a:solidFill>
            <a:srgbClr val="6197C7"/>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F9CB11A6-C4E4-78E9-1873-BF50ED3F4AC7}"/>
              </a:ext>
            </a:extLst>
          </p:cNvPr>
          <p:cNvSpPr/>
          <p:nvPr/>
        </p:nvSpPr>
        <p:spPr>
          <a:xfrm>
            <a:off x="6315675" y="5223360"/>
            <a:ext cx="77076" cy="46971"/>
          </a:xfrm>
          <a:prstGeom prst="rect">
            <a:avLst/>
          </a:prstGeom>
          <a:solidFill>
            <a:srgbClr val="FEFDC3"/>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6D5EF1FA-FFF3-AC7B-F4D5-C1D074AE63A1}"/>
              </a:ext>
            </a:extLst>
          </p:cNvPr>
          <p:cNvSpPr/>
          <p:nvPr/>
        </p:nvSpPr>
        <p:spPr>
          <a:xfrm>
            <a:off x="6495116" y="5221916"/>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4DB6B26D-8AB3-628C-F1C0-D416D24C49BA}"/>
              </a:ext>
            </a:extLst>
          </p:cNvPr>
          <p:cNvSpPr/>
          <p:nvPr/>
        </p:nvSpPr>
        <p:spPr>
          <a:xfrm>
            <a:off x="6686157" y="5222117"/>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E710490C-8E92-FBB6-2A79-02EF3A0DCD36}"/>
              </a:ext>
            </a:extLst>
          </p:cNvPr>
          <p:cNvSpPr/>
          <p:nvPr/>
        </p:nvSpPr>
        <p:spPr>
          <a:xfrm>
            <a:off x="6794385" y="5223673"/>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E863C5A6-E3FF-FBF1-B157-F89778E5BA8F}"/>
              </a:ext>
            </a:extLst>
          </p:cNvPr>
          <p:cNvSpPr/>
          <p:nvPr/>
        </p:nvSpPr>
        <p:spPr>
          <a:xfrm>
            <a:off x="6979125" y="5222009"/>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55277875-73F6-6967-1816-E7F5A524B70C}"/>
              </a:ext>
            </a:extLst>
          </p:cNvPr>
          <p:cNvSpPr/>
          <p:nvPr/>
        </p:nvSpPr>
        <p:spPr>
          <a:xfrm>
            <a:off x="7283248" y="5225461"/>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BDD28F6E-1C83-1968-F216-CEE4AD7C033B}"/>
              </a:ext>
            </a:extLst>
          </p:cNvPr>
          <p:cNvSpPr/>
          <p:nvPr/>
        </p:nvSpPr>
        <p:spPr>
          <a:xfrm>
            <a:off x="7392783" y="5224392"/>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F250C13F-C760-D231-57CF-A49E3A620AE3}"/>
              </a:ext>
            </a:extLst>
          </p:cNvPr>
          <p:cNvSpPr/>
          <p:nvPr/>
        </p:nvSpPr>
        <p:spPr>
          <a:xfrm>
            <a:off x="7567286" y="5225030"/>
            <a:ext cx="77076" cy="46971"/>
          </a:xfrm>
          <a:prstGeom prst="rect">
            <a:avLst/>
          </a:prstGeom>
          <a:solidFill>
            <a:srgbClr val="CCEAF2"/>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D3E14BBD-AD0C-FD6A-02D2-792DD268395B}"/>
              </a:ext>
            </a:extLst>
          </p:cNvPr>
          <p:cNvSpPr/>
          <p:nvPr/>
        </p:nvSpPr>
        <p:spPr>
          <a:xfrm>
            <a:off x="7923178" y="5224379"/>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9C86A138-0A3A-C767-9A51-C733D4DA3DBB}"/>
              </a:ext>
            </a:extLst>
          </p:cNvPr>
          <p:cNvSpPr/>
          <p:nvPr/>
        </p:nvSpPr>
        <p:spPr>
          <a:xfrm>
            <a:off x="7735870" y="5221916"/>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4451CE12-065E-BAD1-314D-A50BF60AAEEB}"/>
              </a:ext>
            </a:extLst>
          </p:cNvPr>
          <p:cNvSpPr/>
          <p:nvPr/>
        </p:nvSpPr>
        <p:spPr>
          <a:xfrm>
            <a:off x="8012499" y="4983129"/>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TextBox 309">
            <a:extLst>
              <a:ext uri="{FF2B5EF4-FFF2-40B4-BE49-F238E27FC236}">
                <a16:creationId xmlns:a16="http://schemas.microsoft.com/office/drawing/2014/main" id="{899082D5-D4BB-8BCA-9FCB-2F01EF26DB66}"/>
              </a:ext>
            </a:extLst>
          </p:cNvPr>
          <p:cNvSpPr txBox="1"/>
          <p:nvPr/>
        </p:nvSpPr>
        <p:spPr>
          <a:xfrm>
            <a:off x="6069458" y="4739748"/>
            <a:ext cx="1327244" cy="107722"/>
          </a:xfrm>
          <a:prstGeom prst="rect">
            <a:avLst/>
          </a:prstGeom>
          <a:solidFill>
            <a:schemeClr val="bg1"/>
          </a:solidFill>
        </p:spPr>
        <p:txBody>
          <a:bodyPr wrap="square" tIns="0" bIns="0" rtlCol="0">
            <a:spAutoFit/>
          </a:bodyPr>
          <a:lstStyle/>
          <a:p>
            <a:r>
              <a:rPr lang="en-US" sz="700" dirty="0">
                <a:solidFill>
                  <a:schemeClr val="tx1">
                    <a:lumMod val="85000"/>
                    <a:lumOff val="15000"/>
                  </a:schemeClr>
                </a:solidFill>
                <a:latin typeface="Segoe Print" panose="02000800000000000000" pitchFamily="2" charset="0"/>
                <a:cs typeface="Khmer UI" panose="020F0502020204030204" pitchFamily="34" charset="0"/>
              </a:rPr>
              <a:t>Logits Shift Calculation</a:t>
            </a:r>
          </a:p>
        </p:txBody>
      </p:sp>
      <p:pic>
        <p:nvPicPr>
          <p:cNvPr id="311" name="Graphic 310">
            <a:extLst>
              <a:ext uri="{FF2B5EF4-FFF2-40B4-BE49-F238E27FC236}">
                <a16:creationId xmlns:a16="http://schemas.microsoft.com/office/drawing/2014/main" id="{DBBCE0D4-928D-9976-7982-EECCA69413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34210" y="5476797"/>
            <a:ext cx="842856" cy="73414"/>
          </a:xfrm>
          <a:prstGeom prst="rect">
            <a:avLst/>
          </a:prstGeom>
        </p:spPr>
      </p:pic>
      <p:sp>
        <p:nvSpPr>
          <p:cNvPr id="312" name="TextBox 311">
            <a:extLst>
              <a:ext uri="{FF2B5EF4-FFF2-40B4-BE49-F238E27FC236}">
                <a16:creationId xmlns:a16="http://schemas.microsoft.com/office/drawing/2014/main" id="{7D691BCE-EABC-6B53-6BEE-A7D35EBE8732}"/>
              </a:ext>
            </a:extLst>
          </p:cNvPr>
          <p:cNvSpPr txBox="1"/>
          <p:nvPr/>
        </p:nvSpPr>
        <p:spPr>
          <a:xfrm>
            <a:off x="7519177" y="5447907"/>
            <a:ext cx="782409" cy="153888"/>
          </a:xfrm>
          <a:prstGeom prst="rect">
            <a:avLst/>
          </a:prstGeom>
          <a:noFill/>
        </p:spPr>
        <p:txBody>
          <a:bodyPr wrap="square">
            <a:spAutoFit/>
          </a:bodyPr>
          <a:lstStyle/>
          <a:p>
            <a:r>
              <a:rPr lang="en-US" sz="400" dirty="0">
                <a:solidFill>
                  <a:srgbClr val="C00000"/>
                </a:solidFill>
                <a:latin typeface="Segoe Print" panose="02000800000000000000" pitchFamily="2" charset="0"/>
              </a:rPr>
              <a:t>the largest logits shift</a:t>
            </a:r>
          </a:p>
        </p:txBody>
      </p:sp>
      <p:sp>
        <p:nvSpPr>
          <p:cNvPr id="313" name="TextBox 312">
            <a:extLst>
              <a:ext uri="{FF2B5EF4-FFF2-40B4-BE49-F238E27FC236}">
                <a16:creationId xmlns:a16="http://schemas.microsoft.com/office/drawing/2014/main" id="{349FF413-74DB-90E7-F691-70AE1693FDCC}"/>
              </a:ext>
            </a:extLst>
          </p:cNvPr>
          <p:cNvSpPr txBox="1"/>
          <p:nvPr/>
        </p:nvSpPr>
        <p:spPr>
          <a:xfrm>
            <a:off x="6037774" y="5452043"/>
            <a:ext cx="782409" cy="153888"/>
          </a:xfrm>
          <a:prstGeom prst="rect">
            <a:avLst/>
          </a:prstGeom>
          <a:noFill/>
        </p:spPr>
        <p:txBody>
          <a:bodyPr wrap="square">
            <a:spAutoFit/>
          </a:bodyPr>
          <a:lstStyle/>
          <a:p>
            <a:r>
              <a:rPr lang="en-US" sz="400" dirty="0">
                <a:solidFill>
                  <a:srgbClr val="002060"/>
                </a:solidFill>
                <a:latin typeface="Segoe Print" panose="02000800000000000000" pitchFamily="2" charset="0"/>
              </a:rPr>
              <a:t>the smallest logits shift</a:t>
            </a:r>
          </a:p>
        </p:txBody>
      </p:sp>
      <p:sp>
        <p:nvSpPr>
          <p:cNvPr id="342" name="Rectangle 341">
            <a:extLst>
              <a:ext uri="{FF2B5EF4-FFF2-40B4-BE49-F238E27FC236}">
                <a16:creationId xmlns:a16="http://schemas.microsoft.com/office/drawing/2014/main" id="{DDCC7172-74B7-0494-F16F-59F6334DDF52}"/>
              </a:ext>
            </a:extLst>
          </p:cNvPr>
          <p:cNvSpPr/>
          <p:nvPr/>
        </p:nvSpPr>
        <p:spPr>
          <a:xfrm>
            <a:off x="7580419" y="759978"/>
            <a:ext cx="145554" cy="97059"/>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The</a:t>
            </a:r>
          </a:p>
        </p:txBody>
      </p:sp>
      <p:sp>
        <p:nvSpPr>
          <p:cNvPr id="343" name="Rectangle 342">
            <a:extLst>
              <a:ext uri="{FF2B5EF4-FFF2-40B4-BE49-F238E27FC236}">
                <a16:creationId xmlns:a16="http://schemas.microsoft.com/office/drawing/2014/main" id="{054ADF9D-E92F-EB47-8657-6762386EF318}"/>
              </a:ext>
            </a:extLst>
          </p:cNvPr>
          <p:cNvSpPr/>
          <p:nvPr/>
        </p:nvSpPr>
        <p:spPr>
          <a:xfrm>
            <a:off x="7764454" y="759978"/>
            <a:ext cx="145554" cy="97059"/>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man</a:t>
            </a:r>
          </a:p>
        </p:txBody>
      </p:sp>
      <p:sp>
        <p:nvSpPr>
          <p:cNvPr id="344" name="Rectangle 343">
            <a:extLst>
              <a:ext uri="{FF2B5EF4-FFF2-40B4-BE49-F238E27FC236}">
                <a16:creationId xmlns:a16="http://schemas.microsoft.com/office/drawing/2014/main" id="{1772773C-3DB3-725D-E9B5-34E851E03874}"/>
              </a:ext>
            </a:extLst>
          </p:cNvPr>
          <p:cNvSpPr/>
          <p:nvPr/>
        </p:nvSpPr>
        <p:spPr>
          <a:xfrm>
            <a:off x="7937932" y="759978"/>
            <a:ext cx="145554" cy="97059"/>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writes</a:t>
            </a:r>
          </a:p>
        </p:txBody>
      </p:sp>
      <p:sp>
        <p:nvSpPr>
          <p:cNvPr id="345" name="Rectangle 344">
            <a:extLst>
              <a:ext uri="{FF2B5EF4-FFF2-40B4-BE49-F238E27FC236}">
                <a16:creationId xmlns:a16="http://schemas.microsoft.com/office/drawing/2014/main" id="{C5EDCEB9-D17B-6DE4-2C50-2452D4E86908}"/>
              </a:ext>
            </a:extLst>
          </p:cNvPr>
          <p:cNvSpPr/>
          <p:nvPr/>
        </p:nvSpPr>
        <p:spPr>
          <a:xfrm>
            <a:off x="8111410" y="635103"/>
            <a:ext cx="199136" cy="97059"/>
          </a:xfrm>
          <a:prstGeom prst="rect">
            <a:avLst/>
          </a:prstGeom>
          <a:solidFill>
            <a:srgbClr val="FEC47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Rhythm</a:t>
            </a:r>
          </a:p>
        </p:txBody>
      </p:sp>
      <p:sp>
        <p:nvSpPr>
          <p:cNvPr id="347" name="Rectangle 346">
            <a:extLst>
              <a:ext uri="{FF2B5EF4-FFF2-40B4-BE49-F238E27FC236}">
                <a16:creationId xmlns:a16="http://schemas.microsoft.com/office/drawing/2014/main" id="{74AD8125-9E54-EE73-2769-11FF8BA39363}"/>
              </a:ext>
            </a:extLst>
          </p:cNvPr>
          <p:cNvSpPr/>
          <p:nvPr/>
        </p:nvSpPr>
        <p:spPr>
          <a:xfrm>
            <a:off x="8108298" y="869362"/>
            <a:ext cx="199136" cy="97059"/>
          </a:xfrm>
          <a:prstGeom prst="rect">
            <a:avLst/>
          </a:prstGeom>
          <a:solidFill>
            <a:srgbClr val="FEC47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Harmony</a:t>
            </a:r>
          </a:p>
        </p:txBody>
      </p:sp>
      <p:sp>
        <p:nvSpPr>
          <p:cNvPr id="348" name="Rectangle 347">
            <a:extLst>
              <a:ext uri="{FF2B5EF4-FFF2-40B4-BE49-F238E27FC236}">
                <a16:creationId xmlns:a16="http://schemas.microsoft.com/office/drawing/2014/main" id="{AAAC2237-C18E-0EF1-E556-337B19CD6663}"/>
              </a:ext>
            </a:extLst>
          </p:cNvPr>
          <p:cNvSpPr/>
          <p:nvPr/>
        </p:nvSpPr>
        <p:spPr>
          <a:xfrm>
            <a:off x="8407597" y="638412"/>
            <a:ext cx="145554" cy="97059"/>
          </a:xfrm>
          <a:prstGeom prst="rect">
            <a:avLst/>
          </a:prstGeom>
          <a:solidFill>
            <a:srgbClr val="6096C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on</a:t>
            </a:r>
          </a:p>
        </p:txBody>
      </p:sp>
      <p:sp>
        <p:nvSpPr>
          <p:cNvPr id="349" name="Rectangle 348">
            <a:extLst>
              <a:ext uri="{FF2B5EF4-FFF2-40B4-BE49-F238E27FC236}">
                <a16:creationId xmlns:a16="http://schemas.microsoft.com/office/drawing/2014/main" id="{4093EF42-51E2-490F-8C80-0B166835B71B}"/>
              </a:ext>
            </a:extLst>
          </p:cNvPr>
          <p:cNvSpPr/>
          <p:nvPr/>
        </p:nvSpPr>
        <p:spPr>
          <a:xfrm>
            <a:off x="8413272" y="1061630"/>
            <a:ext cx="145554" cy="97059"/>
          </a:xfrm>
          <a:prstGeom prst="rect">
            <a:avLst/>
          </a:prstGeom>
          <a:solidFill>
            <a:srgbClr val="F5724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Wait</a:t>
            </a:r>
          </a:p>
        </p:txBody>
      </p:sp>
      <p:sp>
        <p:nvSpPr>
          <p:cNvPr id="351" name="Rectangle 350">
            <a:extLst>
              <a:ext uri="{FF2B5EF4-FFF2-40B4-BE49-F238E27FC236}">
                <a16:creationId xmlns:a16="http://schemas.microsoft.com/office/drawing/2014/main" id="{4CEC7736-911C-9D5E-D93E-76A7C48044EC}"/>
              </a:ext>
            </a:extLst>
          </p:cNvPr>
          <p:cNvSpPr/>
          <p:nvPr/>
        </p:nvSpPr>
        <p:spPr>
          <a:xfrm>
            <a:off x="8599852" y="636480"/>
            <a:ext cx="145554" cy="97059"/>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the</a:t>
            </a:r>
          </a:p>
        </p:txBody>
      </p:sp>
      <p:sp>
        <p:nvSpPr>
          <p:cNvPr id="352" name="Rectangle 351">
            <a:extLst>
              <a:ext uri="{FF2B5EF4-FFF2-40B4-BE49-F238E27FC236}">
                <a16:creationId xmlns:a16="http://schemas.microsoft.com/office/drawing/2014/main" id="{ED652B1C-2842-D4B0-4780-DF17780A7D35}"/>
              </a:ext>
            </a:extLst>
          </p:cNvPr>
          <p:cNvSpPr/>
          <p:nvPr/>
        </p:nvSpPr>
        <p:spPr>
          <a:xfrm>
            <a:off x="8770346" y="635102"/>
            <a:ext cx="268652" cy="97059"/>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blackboard.</a:t>
            </a:r>
          </a:p>
        </p:txBody>
      </p:sp>
      <p:sp>
        <p:nvSpPr>
          <p:cNvPr id="353" name="Rectangle 352">
            <a:extLst>
              <a:ext uri="{FF2B5EF4-FFF2-40B4-BE49-F238E27FC236}">
                <a16:creationId xmlns:a16="http://schemas.microsoft.com/office/drawing/2014/main" id="{9DD4179D-3993-7623-B67C-59E12AC6AE2A}"/>
              </a:ext>
            </a:extLst>
          </p:cNvPr>
          <p:cNvSpPr/>
          <p:nvPr/>
        </p:nvSpPr>
        <p:spPr>
          <a:xfrm>
            <a:off x="9107918" y="630168"/>
            <a:ext cx="199136" cy="97059"/>
          </a:xfrm>
          <a:prstGeom prst="rect">
            <a:avLst/>
          </a:prstGeom>
          <a:solidFill>
            <a:srgbClr val="ED5C3A"/>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Second</a:t>
            </a:r>
          </a:p>
        </p:txBody>
      </p:sp>
      <p:sp>
        <p:nvSpPr>
          <p:cNvPr id="354" name="Rectangle 353">
            <a:extLst>
              <a:ext uri="{FF2B5EF4-FFF2-40B4-BE49-F238E27FC236}">
                <a16:creationId xmlns:a16="http://schemas.microsoft.com/office/drawing/2014/main" id="{7412A7BE-5907-CADB-14B5-733D21565E8D}"/>
              </a:ext>
            </a:extLst>
          </p:cNvPr>
          <p:cNvSpPr/>
          <p:nvPr/>
        </p:nvSpPr>
        <p:spPr>
          <a:xfrm>
            <a:off x="8413272" y="873036"/>
            <a:ext cx="145554" cy="97059"/>
          </a:xfrm>
          <a:prstGeom prst="rect">
            <a:avLst/>
          </a:prstGeom>
          <a:solidFill>
            <a:srgbClr val="F5724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on</a:t>
            </a:r>
          </a:p>
        </p:txBody>
      </p:sp>
      <p:sp>
        <p:nvSpPr>
          <p:cNvPr id="355" name="Rectangle 354">
            <a:extLst>
              <a:ext uri="{FF2B5EF4-FFF2-40B4-BE49-F238E27FC236}">
                <a16:creationId xmlns:a16="http://schemas.microsoft.com/office/drawing/2014/main" id="{450A74A4-8BC2-335D-2D82-F505B6BECCEE}"/>
              </a:ext>
            </a:extLst>
          </p:cNvPr>
          <p:cNvSpPr/>
          <p:nvPr/>
        </p:nvSpPr>
        <p:spPr>
          <a:xfrm>
            <a:off x="9108278" y="475221"/>
            <a:ext cx="199136" cy="97059"/>
          </a:xfrm>
          <a:prstGeom prst="rect">
            <a:avLst/>
          </a:prstGeom>
          <a:solidFill>
            <a:srgbClr val="ED5C3A"/>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However</a:t>
            </a:r>
          </a:p>
        </p:txBody>
      </p:sp>
      <p:sp>
        <p:nvSpPr>
          <p:cNvPr id="356" name="Rectangle 355">
            <a:extLst>
              <a:ext uri="{FF2B5EF4-FFF2-40B4-BE49-F238E27FC236}">
                <a16:creationId xmlns:a16="http://schemas.microsoft.com/office/drawing/2014/main" id="{1C7B5153-BB6A-3D17-5BA1-294C6C0BCCB8}"/>
              </a:ext>
            </a:extLst>
          </p:cNvPr>
          <p:cNvSpPr/>
          <p:nvPr/>
        </p:nvSpPr>
        <p:spPr>
          <a:xfrm>
            <a:off x="9109849" y="775757"/>
            <a:ext cx="199136" cy="97059"/>
          </a:xfrm>
          <a:prstGeom prst="rect">
            <a:avLst/>
          </a:prstGeom>
          <a:solidFill>
            <a:srgbClr val="F5724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err="1">
                <a:latin typeface="Times New Roman" panose="02020603050405020304" pitchFamily="18" charset="0"/>
                <a:cs typeface="Times New Roman" panose="02020603050405020304" pitchFamily="18" charset="0"/>
              </a:rPr>
              <a:t>Emm</a:t>
            </a:r>
            <a:endParaRPr lang="en-US" sz="400" dirty="0">
              <a:latin typeface="Times New Roman" panose="02020603050405020304" pitchFamily="18" charset="0"/>
              <a:cs typeface="Times New Roman" panose="02020603050405020304" pitchFamily="18" charset="0"/>
            </a:endParaRPr>
          </a:p>
        </p:txBody>
      </p:sp>
      <p:sp>
        <p:nvSpPr>
          <p:cNvPr id="357" name="Rectangle 356">
            <a:extLst>
              <a:ext uri="{FF2B5EF4-FFF2-40B4-BE49-F238E27FC236}">
                <a16:creationId xmlns:a16="http://schemas.microsoft.com/office/drawing/2014/main" id="{0E38CFA3-2D56-7F12-73F6-886D671E4689}"/>
              </a:ext>
            </a:extLst>
          </p:cNvPr>
          <p:cNvSpPr/>
          <p:nvPr/>
        </p:nvSpPr>
        <p:spPr>
          <a:xfrm>
            <a:off x="9345294" y="631047"/>
            <a:ext cx="145554" cy="97059"/>
          </a:xfrm>
          <a:prstGeom prst="rect">
            <a:avLst/>
          </a:prstGeom>
          <a:solidFill>
            <a:schemeClr val="bg1">
              <a:lumMod val="65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a:t>
            </a:r>
          </a:p>
        </p:txBody>
      </p:sp>
      <p:sp>
        <p:nvSpPr>
          <p:cNvPr id="361" name="Rectangle 360">
            <a:extLst>
              <a:ext uri="{FF2B5EF4-FFF2-40B4-BE49-F238E27FC236}">
                <a16:creationId xmlns:a16="http://schemas.microsoft.com/office/drawing/2014/main" id="{B49126F4-FAF2-92D8-E449-6E8836EEDDAB}"/>
              </a:ext>
            </a:extLst>
          </p:cNvPr>
          <p:cNvSpPr/>
          <p:nvPr/>
        </p:nvSpPr>
        <p:spPr>
          <a:xfrm>
            <a:off x="8604600" y="865405"/>
            <a:ext cx="145554" cy="97059"/>
          </a:xfrm>
          <a:prstGeom prst="rect">
            <a:avLst/>
          </a:prstGeom>
          <a:solidFill>
            <a:schemeClr val="bg1">
              <a:lumMod val="65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a:t>
            </a:r>
          </a:p>
        </p:txBody>
      </p:sp>
      <p:cxnSp>
        <p:nvCxnSpPr>
          <p:cNvPr id="363" name="Elbow Connector 362">
            <a:extLst>
              <a:ext uri="{FF2B5EF4-FFF2-40B4-BE49-F238E27FC236}">
                <a16:creationId xmlns:a16="http://schemas.microsoft.com/office/drawing/2014/main" id="{AFCB0FA3-2E85-44E9-E75E-EF064CFCAE93}"/>
              </a:ext>
            </a:extLst>
          </p:cNvPr>
          <p:cNvCxnSpPr>
            <a:cxnSpLocks/>
            <a:stCxn id="344" idx="0"/>
            <a:endCxn id="345" idx="1"/>
          </p:cNvCxnSpPr>
          <p:nvPr/>
        </p:nvCxnSpPr>
        <p:spPr>
          <a:xfrm rot="5400000" flipH="1" flipV="1">
            <a:off x="8022887" y="671456"/>
            <a:ext cx="76345" cy="100701"/>
          </a:xfrm>
          <a:prstGeom prst="bentConnector2">
            <a:avLst/>
          </a:prstGeom>
          <a:ln w="12700">
            <a:solidFill>
              <a:srgbClr val="FEC475"/>
            </a:solidFill>
            <a:prstDash val="sysDash"/>
            <a:tailEnd type="triangle" w="sm" len="sm"/>
          </a:ln>
        </p:spPr>
        <p:style>
          <a:lnRef idx="2">
            <a:schemeClr val="accent1"/>
          </a:lnRef>
          <a:fillRef idx="0">
            <a:schemeClr val="accent1"/>
          </a:fillRef>
          <a:effectRef idx="1">
            <a:schemeClr val="accent1"/>
          </a:effectRef>
          <a:fontRef idx="minor">
            <a:schemeClr val="tx1"/>
          </a:fontRef>
        </p:style>
      </p:cxnSp>
      <p:cxnSp>
        <p:nvCxnSpPr>
          <p:cNvPr id="364" name="Elbow Connector 363">
            <a:extLst>
              <a:ext uri="{FF2B5EF4-FFF2-40B4-BE49-F238E27FC236}">
                <a16:creationId xmlns:a16="http://schemas.microsoft.com/office/drawing/2014/main" id="{33F7AC88-ADE3-6F0A-81A5-E41E211E6D8B}"/>
              </a:ext>
            </a:extLst>
          </p:cNvPr>
          <p:cNvCxnSpPr>
            <a:cxnSpLocks/>
            <a:stCxn id="344" idx="2"/>
            <a:endCxn id="347" idx="1"/>
          </p:cNvCxnSpPr>
          <p:nvPr/>
        </p:nvCxnSpPr>
        <p:spPr>
          <a:xfrm rot="16200000" flipH="1">
            <a:off x="8029076" y="838669"/>
            <a:ext cx="60855" cy="97589"/>
          </a:xfrm>
          <a:prstGeom prst="bentConnector2">
            <a:avLst/>
          </a:prstGeom>
          <a:ln w="12700">
            <a:solidFill>
              <a:srgbClr val="FEC475"/>
            </a:solidFill>
            <a:prstDash val="sysDash"/>
            <a:tailEnd type="triangle" w="sm" len="sm"/>
          </a:ln>
        </p:spPr>
        <p:style>
          <a:lnRef idx="2">
            <a:schemeClr val="accent1"/>
          </a:lnRef>
          <a:fillRef idx="0">
            <a:schemeClr val="accent1"/>
          </a:fillRef>
          <a:effectRef idx="1">
            <a:schemeClr val="accent1"/>
          </a:effectRef>
          <a:fontRef idx="minor">
            <a:schemeClr val="tx1"/>
          </a:fontRef>
        </p:style>
      </p:cxnSp>
      <p:cxnSp>
        <p:nvCxnSpPr>
          <p:cNvPr id="367" name="Elbow Connector 366">
            <a:extLst>
              <a:ext uri="{FF2B5EF4-FFF2-40B4-BE49-F238E27FC236}">
                <a16:creationId xmlns:a16="http://schemas.microsoft.com/office/drawing/2014/main" id="{DB67B60E-612F-1511-37CF-8352D807E548}"/>
              </a:ext>
            </a:extLst>
          </p:cNvPr>
          <p:cNvCxnSpPr>
            <a:cxnSpLocks/>
          </p:cNvCxnSpPr>
          <p:nvPr/>
        </p:nvCxnSpPr>
        <p:spPr>
          <a:xfrm>
            <a:off x="8321534" y="921329"/>
            <a:ext cx="91477" cy="4013"/>
          </a:xfrm>
          <a:prstGeom prst="bentConnector3">
            <a:avLst>
              <a:gd name="adj1" fmla="val 50000"/>
            </a:avLst>
          </a:prstGeom>
          <a:ln w="12700">
            <a:solidFill>
              <a:srgbClr val="ED5C3A"/>
            </a:solidFill>
            <a:prstDash val="sysDash"/>
            <a:tailEnd type="triangle" w="sm" len="sm"/>
          </a:ln>
        </p:spPr>
        <p:style>
          <a:lnRef idx="2">
            <a:schemeClr val="accent1"/>
          </a:lnRef>
          <a:fillRef idx="0">
            <a:schemeClr val="accent1"/>
          </a:fillRef>
          <a:effectRef idx="1">
            <a:schemeClr val="accent1"/>
          </a:effectRef>
          <a:fontRef idx="minor">
            <a:schemeClr val="tx1"/>
          </a:fontRef>
        </p:style>
      </p:cxnSp>
      <p:sp>
        <p:nvSpPr>
          <p:cNvPr id="370" name="Rectangle 369">
            <a:extLst>
              <a:ext uri="{FF2B5EF4-FFF2-40B4-BE49-F238E27FC236}">
                <a16:creationId xmlns:a16="http://schemas.microsoft.com/office/drawing/2014/main" id="{78245B1F-612F-2DDD-7E3A-3150E6883443}"/>
              </a:ext>
            </a:extLst>
          </p:cNvPr>
          <p:cNvSpPr/>
          <p:nvPr/>
        </p:nvSpPr>
        <p:spPr>
          <a:xfrm>
            <a:off x="8604600" y="1064820"/>
            <a:ext cx="145554" cy="97059"/>
          </a:xfrm>
          <a:prstGeom prst="rect">
            <a:avLst/>
          </a:prstGeom>
          <a:solidFill>
            <a:schemeClr val="bg1">
              <a:lumMod val="65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 dirty="0">
                <a:latin typeface="Times New Roman" panose="02020603050405020304" pitchFamily="18" charset="0"/>
                <a:cs typeface="Times New Roman" panose="02020603050405020304" pitchFamily="18" charset="0"/>
              </a:rPr>
              <a:t>…</a:t>
            </a:r>
          </a:p>
        </p:txBody>
      </p:sp>
      <p:cxnSp>
        <p:nvCxnSpPr>
          <p:cNvPr id="371" name="Elbow Connector 370">
            <a:extLst>
              <a:ext uri="{FF2B5EF4-FFF2-40B4-BE49-F238E27FC236}">
                <a16:creationId xmlns:a16="http://schemas.microsoft.com/office/drawing/2014/main" id="{D4571C45-15B9-17CC-1B3B-B738027979DB}"/>
              </a:ext>
            </a:extLst>
          </p:cNvPr>
          <p:cNvCxnSpPr>
            <a:cxnSpLocks/>
            <a:stCxn id="347" idx="2"/>
            <a:endCxn id="349" idx="1"/>
          </p:cNvCxnSpPr>
          <p:nvPr/>
        </p:nvCxnSpPr>
        <p:spPr>
          <a:xfrm rot="16200000" flipH="1">
            <a:off x="8238700" y="935587"/>
            <a:ext cx="143739" cy="205406"/>
          </a:xfrm>
          <a:prstGeom prst="bentConnector2">
            <a:avLst/>
          </a:prstGeom>
          <a:ln w="12700">
            <a:solidFill>
              <a:srgbClr val="ED5C3A"/>
            </a:solidFill>
            <a:prstDash val="sysDash"/>
            <a:tailEnd type="triangle" w="sm" len="sm"/>
          </a:ln>
        </p:spPr>
        <p:style>
          <a:lnRef idx="2">
            <a:schemeClr val="accent1"/>
          </a:lnRef>
          <a:fillRef idx="0">
            <a:schemeClr val="accent1"/>
          </a:fillRef>
          <a:effectRef idx="1">
            <a:schemeClr val="accent1"/>
          </a:effectRef>
          <a:fontRef idx="minor">
            <a:schemeClr val="tx1"/>
          </a:fontRef>
        </p:style>
      </p:cxnSp>
      <p:cxnSp>
        <p:nvCxnSpPr>
          <p:cNvPr id="378" name="Elbow Connector 377">
            <a:extLst>
              <a:ext uri="{FF2B5EF4-FFF2-40B4-BE49-F238E27FC236}">
                <a16:creationId xmlns:a16="http://schemas.microsoft.com/office/drawing/2014/main" id="{11AC350F-1DE3-A8EB-C138-234EB5F96A1B}"/>
              </a:ext>
            </a:extLst>
          </p:cNvPr>
          <p:cNvCxnSpPr>
            <a:cxnSpLocks/>
          </p:cNvCxnSpPr>
          <p:nvPr/>
        </p:nvCxnSpPr>
        <p:spPr>
          <a:xfrm flipV="1">
            <a:off x="9049159" y="678698"/>
            <a:ext cx="68920" cy="4934"/>
          </a:xfrm>
          <a:prstGeom prst="bentConnector3">
            <a:avLst>
              <a:gd name="adj1" fmla="val 50000"/>
            </a:avLst>
          </a:prstGeom>
          <a:ln w="12700">
            <a:solidFill>
              <a:srgbClr val="ED5C3A"/>
            </a:solidFill>
            <a:prstDash val="sysDash"/>
            <a:tailEnd type="triangle" w="sm" len="sm"/>
          </a:ln>
        </p:spPr>
        <p:style>
          <a:lnRef idx="2">
            <a:schemeClr val="accent1"/>
          </a:lnRef>
          <a:fillRef idx="0">
            <a:schemeClr val="accent1"/>
          </a:fillRef>
          <a:effectRef idx="1">
            <a:schemeClr val="accent1"/>
          </a:effectRef>
          <a:fontRef idx="minor">
            <a:schemeClr val="tx1"/>
          </a:fontRef>
        </p:style>
      </p:cxnSp>
      <p:cxnSp>
        <p:nvCxnSpPr>
          <p:cNvPr id="381" name="Elbow Connector 380">
            <a:extLst>
              <a:ext uri="{FF2B5EF4-FFF2-40B4-BE49-F238E27FC236}">
                <a16:creationId xmlns:a16="http://schemas.microsoft.com/office/drawing/2014/main" id="{8F5D58AB-792F-DF02-00BB-122DBDCFA223}"/>
              </a:ext>
            </a:extLst>
          </p:cNvPr>
          <p:cNvCxnSpPr>
            <a:cxnSpLocks/>
            <a:stCxn id="352" idx="2"/>
            <a:endCxn id="356" idx="1"/>
          </p:cNvCxnSpPr>
          <p:nvPr/>
        </p:nvCxnSpPr>
        <p:spPr>
          <a:xfrm rot="16200000" flipH="1">
            <a:off x="8961197" y="675635"/>
            <a:ext cx="92126" cy="205177"/>
          </a:xfrm>
          <a:prstGeom prst="bentConnector2">
            <a:avLst/>
          </a:prstGeom>
          <a:ln w="12700">
            <a:solidFill>
              <a:srgbClr val="ED5C3A"/>
            </a:solidFill>
            <a:prstDash val="sysDash"/>
            <a:tailEnd type="triangle" w="sm" len="sm"/>
          </a:ln>
        </p:spPr>
        <p:style>
          <a:lnRef idx="2">
            <a:schemeClr val="accent1"/>
          </a:lnRef>
          <a:fillRef idx="0">
            <a:schemeClr val="accent1"/>
          </a:fillRef>
          <a:effectRef idx="1">
            <a:schemeClr val="accent1"/>
          </a:effectRef>
          <a:fontRef idx="minor">
            <a:schemeClr val="tx1"/>
          </a:fontRef>
        </p:style>
      </p:cxnSp>
      <p:cxnSp>
        <p:nvCxnSpPr>
          <p:cNvPr id="384" name="Elbow Connector 383">
            <a:extLst>
              <a:ext uri="{FF2B5EF4-FFF2-40B4-BE49-F238E27FC236}">
                <a16:creationId xmlns:a16="http://schemas.microsoft.com/office/drawing/2014/main" id="{1E716197-6EB3-547C-5329-B4938FD72173}"/>
              </a:ext>
            </a:extLst>
          </p:cNvPr>
          <p:cNvCxnSpPr>
            <a:cxnSpLocks/>
            <a:stCxn id="352" idx="0"/>
            <a:endCxn id="355" idx="1"/>
          </p:cNvCxnSpPr>
          <p:nvPr/>
        </p:nvCxnSpPr>
        <p:spPr>
          <a:xfrm rot="5400000" flipH="1" flipV="1">
            <a:off x="8950800" y="477624"/>
            <a:ext cx="111351" cy="203606"/>
          </a:xfrm>
          <a:prstGeom prst="bentConnector2">
            <a:avLst/>
          </a:prstGeom>
          <a:ln w="12700">
            <a:solidFill>
              <a:srgbClr val="ED5C3A"/>
            </a:solidFill>
            <a:prstDash val="sysDash"/>
            <a:tailEnd type="triangle" w="sm" len="sm"/>
          </a:ln>
        </p:spPr>
        <p:style>
          <a:lnRef idx="2">
            <a:schemeClr val="accent1"/>
          </a:lnRef>
          <a:fillRef idx="0">
            <a:schemeClr val="accent1"/>
          </a:fillRef>
          <a:effectRef idx="1">
            <a:schemeClr val="accent1"/>
          </a:effectRef>
          <a:fontRef idx="minor">
            <a:schemeClr val="tx1"/>
          </a:fontRef>
        </p:style>
      </p:cxnSp>
      <p:pic>
        <p:nvPicPr>
          <p:cNvPr id="387" name="Graphic 386">
            <a:extLst>
              <a:ext uri="{FF2B5EF4-FFF2-40B4-BE49-F238E27FC236}">
                <a16:creationId xmlns:a16="http://schemas.microsoft.com/office/drawing/2014/main" id="{EA3EC963-5227-A1E1-9A27-C460039630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6050" y="1201512"/>
            <a:ext cx="842856" cy="73414"/>
          </a:xfrm>
          <a:prstGeom prst="rect">
            <a:avLst/>
          </a:prstGeom>
        </p:spPr>
      </p:pic>
      <p:sp>
        <p:nvSpPr>
          <p:cNvPr id="388" name="TextBox 387">
            <a:extLst>
              <a:ext uri="{FF2B5EF4-FFF2-40B4-BE49-F238E27FC236}">
                <a16:creationId xmlns:a16="http://schemas.microsoft.com/office/drawing/2014/main" id="{42ED19A2-46AF-723B-209C-1ED5B433F231}"/>
              </a:ext>
            </a:extLst>
          </p:cNvPr>
          <p:cNvSpPr txBox="1"/>
          <p:nvPr/>
        </p:nvSpPr>
        <p:spPr>
          <a:xfrm>
            <a:off x="8945858" y="1165905"/>
            <a:ext cx="782409" cy="153888"/>
          </a:xfrm>
          <a:prstGeom prst="rect">
            <a:avLst/>
          </a:prstGeom>
          <a:noFill/>
        </p:spPr>
        <p:txBody>
          <a:bodyPr wrap="square">
            <a:spAutoFit/>
          </a:bodyPr>
          <a:lstStyle/>
          <a:p>
            <a:r>
              <a:rPr lang="en-US" sz="400" dirty="0">
                <a:solidFill>
                  <a:srgbClr val="C00000"/>
                </a:solidFill>
                <a:latin typeface="Segoe Print" panose="02000800000000000000" pitchFamily="2" charset="0"/>
              </a:rPr>
              <a:t>Certain</a:t>
            </a:r>
          </a:p>
        </p:txBody>
      </p:sp>
      <p:sp>
        <p:nvSpPr>
          <p:cNvPr id="389" name="TextBox 388">
            <a:extLst>
              <a:ext uri="{FF2B5EF4-FFF2-40B4-BE49-F238E27FC236}">
                <a16:creationId xmlns:a16="http://schemas.microsoft.com/office/drawing/2014/main" id="{82587D59-F095-578A-BACD-520CB7046B84}"/>
              </a:ext>
            </a:extLst>
          </p:cNvPr>
          <p:cNvSpPr txBox="1"/>
          <p:nvPr/>
        </p:nvSpPr>
        <p:spPr>
          <a:xfrm>
            <a:off x="7760044" y="1169201"/>
            <a:ext cx="782409" cy="153888"/>
          </a:xfrm>
          <a:prstGeom prst="rect">
            <a:avLst/>
          </a:prstGeom>
          <a:noFill/>
        </p:spPr>
        <p:txBody>
          <a:bodyPr wrap="square">
            <a:spAutoFit/>
          </a:bodyPr>
          <a:lstStyle/>
          <a:p>
            <a:r>
              <a:rPr lang="en-US" sz="400" dirty="0">
                <a:solidFill>
                  <a:srgbClr val="002060"/>
                </a:solidFill>
                <a:latin typeface="Segoe Print" panose="02000800000000000000" pitchFamily="2" charset="0"/>
              </a:rPr>
              <a:t>Not Sure</a:t>
            </a:r>
          </a:p>
        </p:txBody>
      </p:sp>
      <p:sp>
        <p:nvSpPr>
          <p:cNvPr id="391" name="Rectangle 390">
            <a:extLst>
              <a:ext uri="{FF2B5EF4-FFF2-40B4-BE49-F238E27FC236}">
                <a16:creationId xmlns:a16="http://schemas.microsoft.com/office/drawing/2014/main" id="{7F93EB89-F56A-06F9-C6E4-FDAC26F4E7A3}"/>
              </a:ext>
            </a:extLst>
          </p:cNvPr>
          <p:cNvSpPr/>
          <p:nvPr/>
        </p:nvSpPr>
        <p:spPr>
          <a:xfrm>
            <a:off x="7510918" y="416731"/>
            <a:ext cx="2058832" cy="967391"/>
          </a:xfrm>
          <a:prstGeom prst="rect">
            <a:avLst/>
          </a:prstGeom>
          <a:noFill/>
          <a:ln w="63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ounded Rectangle 408">
            <a:extLst>
              <a:ext uri="{FF2B5EF4-FFF2-40B4-BE49-F238E27FC236}">
                <a16:creationId xmlns:a16="http://schemas.microsoft.com/office/drawing/2014/main" id="{6C115E72-A90D-78AE-56F1-60F60458F27B}"/>
              </a:ext>
            </a:extLst>
          </p:cNvPr>
          <p:cNvSpPr/>
          <p:nvPr/>
        </p:nvSpPr>
        <p:spPr>
          <a:xfrm>
            <a:off x="4880966" y="1813194"/>
            <a:ext cx="1375967" cy="252828"/>
          </a:xfrm>
          <a:prstGeom prst="roundRect">
            <a:avLst/>
          </a:prstGeom>
          <a:solidFill>
            <a:srgbClr val="DBE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LLM Decoder</a:t>
            </a:r>
          </a:p>
        </p:txBody>
      </p:sp>
      <p:pic>
        <p:nvPicPr>
          <p:cNvPr id="407" name="Graphic 406">
            <a:extLst>
              <a:ext uri="{FF2B5EF4-FFF2-40B4-BE49-F238E27FC236}">
                <a16:creationId xmlns:a16="http://schemas.microsoft.com/office/drawing/2014/main" id="{BD8BEDAD-A9AE-44F5-A03F-1B41A9A3A90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6079" y="1849059"/>
            <a:ext cx="206266" cy="206402"/>
          </a:xfrm>
          <a:prstGeom prst="rect">
            <a:avLst/>
          </a:prstGeom>
        </p:spPr>
      </p:pic>
      <p:sp>
        <p:nvSpPr>
          <p:cNvPr id="410" name="Rounded Rectangle 409">
            <a:extLst>
              <a:ext uri="{FF2B5EF4-FFF2-40B4-BE49-F238E27FC236}">
                <a16:creationId xmlns:a16="http://schemas.microsoft.com/office/drawing/2014/main" id="{9D5FB832-54D5-D1BF-7076-C8A4F582F5CC}"/>
              </a:ext>
            </a:extLst>
          </p:cNvPr>
          <p:cNvSpPr/>
          <p:nvPr/>
        </p:nvSpPr>
        <p:spPr>
          <a:xfrm>
            <a:off x="4889369" y="2178597"/>
            <a:ext cx="1375967" cy="252828"/>
          </a:xfrm>
          <a:prstGeom prst="roundRect">
            <a:avLst/>
          </a:prstGeom>
          <a:solidFill>
            <a:srgbClr val="DBE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Vision Encoder</a:t>
            </a:r>
          </a:p>
        </p:txBody>
      </p:sp>
      <p:pic>
        <p:nvPicPr>
          <p:cNvPr id="403" name="Graphic 402">
            <a:extLst>
              <a:ext uri="{FF2B5EF4-FFF2-40B4-BE49-F238E27FC236}">
                <a16:creationId xmlns:a16="http://schemas.microsoft.com/office/drawing/2014/main" id="{637B40E3-6935-96E6-1C61-37A40283C30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94699" y="2206382"/>
            <a:ext cx="207910" cy="207910"/>
          </a:xfrm>
          <a:prstGeom prst="rect">
            <a:avLst/>
          </a:prstGeom>
        </p:spPr>
      </p:pic>
      <p:sp>
        <p:nvSpPr>
          <p:cNvPr id="411" name="Rounded Rectangle 410">
            <a:extLst>
              <a:ext uri="{FF2B5EF4-FFF2-40B4-BE49-F238E27FC236}">
                <a16:creationId xmlns:a16="http://schemas.microsoft.com/office/drawing/2014/main" id="{05A5D818-1060-139C-78C7-C22605A521C3}"/>
              </a:ext>
            </a:extLst>
          </p:cNvPr>
          <p:cNvSpPr/>
          <p:nvPr/>
        </p:nvSpPr>
        <p:spPr>
          <a:xfrm>
            <a:off x="6820183" y="1569961"/>
            <a:ext cx="1546532" cy="1364315"/>
          </a:xfrm>
          <a:prstGeom prst="roundRect">
            <a:avLst/>
          </a:prstGeom>
          <a:noFill/>
          <a:ln w="15875">
            <a:solidFill>
              <a:srgbClr val="FF62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TextBox 411">
            <a:extLst>
              <a:ext uri="{FF2B5EF4-FFF2-40B4-BE49-F238E27FC236}">
                <a16:creationId xmlns:a16="http://schemas.microsoft.com/office/drawing/2014/main" id="{AE569509-3AF2-2FE2-3FB4-4FADBB7AAB33}"/>
              </a:ext>
            </a:extLst>
          </p:cNvPr>
          <p:cNvSpPr txBox="1"/>
          <p:nvPr/>
        </p:nvSpPr>
        <p:spPr>
          <a:xfrm>
            <a:off x="7174013" y="2432115"/>
            <a:ext cx="948083" cy="123111"/>
          </a:xfrm>
          <a:prstGeom prst="rect">
            <a:avLst/>
          </a:prstGeom>
          <a:solidFill>
            <a:schemeClr val="bg1"/>
          </a:solidFill>
        </p:spPr>
        <p:txBody>
          <a:bodyPr wrap="square" lIns="0" tIns="0" rIns="0" bIns="0" rtlCol="0">
            <a:spAutoFit/>
          </a:bodyPr>
          <a:lstStyle/>
          <a:p>
            <a:r>
              <a:rPr lang="en-US" sz="800" dirty="0">
                <a:solidFill>
                  <a:srgbClr val="8AB28C"/>
                </a:solidFill>
                <a:latin typeface="Segoe Print" panose="02000800000000000000" pitchFamily="2" charset="0"/>
                <a:cs typeface="Khmer UI" panose="020F0502020204030204" pitchFamily="34" charset="0"/>
              </a:rPr>
              <a:t>Loss Computation</a:t>
            </a:r>
          </a:p>
        </p:txBody>
      </p:sp>
      <p:cxnSp>
        <p:nvCxnSpPr>
          <p:cNvPr id="413" name="Straight Arrow Connector 412">
            <a:extLst>
              <a:ext uri="{FF2B5EF4-FFF2-40B4-BE49-F238E27FC236}">
                <a16:creationId xmlns:a16="http://schemas.microsoft.com/office/drawing/2014/main" id="{B464F580-3830-50C1-1C8A-F52E6DAECDB3}"/>
              </a:ext>
            </a:extLst>
          </p:cNvPr>
          <p:cNvCxnSpPr>
            <a:cxnSpLocks/>
          </p:cNvCxnSpPr>
          <p:nvPr/>
        </p:nvCxnSpPr>
        <p:spPr>
          <a:xfrm flipH="1">
            <a:off x="6502064" y="2178597"/>
            <a:ext cx="28860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7" name="TextBox 416">
            <a:extLst>
              <a:ext uri="{FF2B5EF4-FFF2-40B4-BE49-F238E27FC236}">
                <a16:creationId xmlns:a16="http://schemas.microsoft.com/office/drawing/2014/main" id="{B0EC9BA6-0999-FC54-AA61-51948A2D1092}"/>
              </a:ext>
            </a:extLst>
          </p:cNvPr>
          <p:cNvSpPr txBox="1"/>
          <p:nvPr/>
        </p:nvSpPr>
        <p:spPr>
          <a:xfrm>
            <a:off x="7361318" y="1495942"/>
            <a:ext cx="488486" cy="123111"/>
          </a:xfrm>
          <a:prstGeom prst="rect">
            <a:avLst/>
          </a:prstGeom>
          <a:solidFill>
            <a:schemeClr val="bg1"/>
          </a:solidFill>
        </p:spPr>
        <p:txBody>
          <a:bodyPr wrap="square" lIns="0" tIns="0" rIns="0" bIns="0" rtlCol="0">
            <a:spAutoFit/>
          </a:bodyPr>
          <a:lstStyle/>
          <a:p>
            <a:r>
              <a:rPr lang="en-US" sz="800" dirty="0">
                <a:solidFill>
                  <a:srgbClr val="FF6247"/>
                </a:solidFill>
                <a:latin typeface="Segoe Print" panose="02000800000000000000" pitchFamily="2" charset="0"/>
                <a:cs typeface="Khmer UI" panose="020F0502020204030204" pitchFamily="34" charset="0"/>
              </a:rPr>
              <a:t> Update </a:t>
            </a:r>
          </a:p>
        </p:txBody>
      </p:sp>
      <p:sp>
        <p:nvSpPr>
          <p:cNvPr id="421" name="Rounded Rectangle 420">
            <a:extLst>
              <a:ext uri="{FF2B5EF4-FFF2-40B4-BE49-F238E27FC236}">
                <a16:creationId xmlns:a16="http://schemas.microsoft.com/office/drawing/2014/main" id="{30F6E664-6F32-5EFC-B4AD-F8BA1ED17141}"/>
              </a:ext>
            </a:extLst>
          </p:cNvPr>
          <p:cNvSpPr/>
          <p:nvPr/>
        </p:nvSpPr>
        <p:spPr>
          <a:xfrm>
            <a:off x="7016315" y="2587775"/>
            <a:ext cx="1208009" cy="282877"/>
          </a:xfrm>
          <a:prstGeom prst="roundRect">
            <a:avLst/>
          </a:prstGeom>
          <a:solidFill>
            <a:srgbClr val="FEF7E9"/>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ounded Rectangle 421">
            <a:extLst>
              <a:ext uri="{FF2B5EF4-FFF2-40B4-BE49-F238E27FC236}">
                <a16:creationId xmlns:a16="http://schemas.microsoft.com/office/drawing/2014/main" id="{FF61ED83-BF55-C0A5-55C9-7B762F0CB783}"/>
              </a:ext>
            </a:extLst>
          </p:cNvPr>
          <p:cNvSpPr/>
          <p:nvPr/>
        </p:nvSpPr>
        <p:spPr>
          <a:xfrm>
            <a:off x="7094195" y="2638110"/>
            <a:ext cx="203982" cy="193960"/>
          </a:xfrm>
          <a:prstGeom prst="roundRect">
            <a:avLst/>
          </a:prstGeom>
          <a:solidFill>
            <a:srgbClr val="F8DEDE"/>
          </a:solidFill>
          <a:ln w="12700">
            <a:solidFill>
              <a:srgbClr val="CD7E75"/>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a:t>
            </a:r>
            <a:r>
              <a:rPr lang="en-US" sz="800" baseline="-25000" dirty="0">
                <a:solidFill>
                  <a:schemeClr val="tx1"/>
                </a:solidFill>
              </a:rPr>
              <a:t>1</a:t>
            </a:r>
          </a:p>
        </p:txBody>
      </p:sp>
      <p:sp>
        <p:nvSpPr>
          <p:cNvPr id="423" name="Rounded Rectangle 422">
            <a:extLst>
              <a:ext uri="{FF2B5EF4-FFF2-40B4-BE49-F238E27FC236}">
                <a16:creationId xmlns:a16="http://schemas.microsoft.com/office/drawing/2014/main" id="{234383A1-B51E-2FA2-748E-2EF7651272D0}"/>
              </a:ext>
            </a:extLst>
          </p:cNvPr>
          <p:cNvSpPr/>
          <p:nvPr/>
        </p:nvSpPr>
        <p:spPr>
          <a:xfrm>
            <a:off x="7365907" y="2638110"/>
            <a:ext cx="203982" cy="193960"/>
          </a:xfrm>
          <a:prstGeom prst="roundRect">
            <a:avLst/>
          </a:prstGeom>
          <a:solidFill>
            <a:srgbClr val="E2EFE1"/>
          </a:solidFill>
          <a:ln w="12700">
            <a:solidFill>
              <a:srgbClr val="A4C89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a:t>
            </a:r>
            <a:r>
              <a:rPr lang="en-US" sz="800" baseline="-25000" dirty="0">
                <a:solidFill>
                  <a:schemeClr val="tx1"/>
                </a:solidFill>
              </a:rPr>
              <a:t>2</a:t>
            </a:r>
          </a:p>
        </p:txBody>
      </p:sp>
      <p:sp>
        <p:nvSpPr>
          <p:cNvPr id="424" name="TextBox 423">
            <a:extLst>
              <a:ext uri="{FF2B5EF4-FFF2-40B4-BE49-F238E27FC236}">
                <a16:creationId xmlns:a16="http://schemas.microsoft.com/office/drawing/2014/main" id="{E772D7C9-7279-2D43-9C75-7E1EEC6E285A}"/>
              </a:ext>
            </a:extLst>
          </p:cNvPr>
          <p:cNvSpPr txBox="1"/>
          <p:nvPr/>
        </p:nvSpPr>
        <p:spPr>
          <a:xfrm>
            <a:off x="7620319" y="2545009"/>
            <a:ext cx="257027" cy="276999"/>
          </a:xfrm>
          <a:prstGeom prst="rect">
            <a:avLst/>
          </a:prstGeom>
          <a:noFill/>
        </p:spPr>
        <p:txBody>
          <a:bodyPr wrap="square" lIns="0" tIns="0" rIns="0" bIns="0" rtlCol="0">
            <a:spAutoFit/>
          </a:bodyPr>
          <a:lstStyle/>
          <a:p>
            <a:r>
              <a:rPr lang="en-US" dirty="0"/>
              <a:t>…</a:t>
            </a:r>
          </a:p>
        </p:txBody>
      </p:sp>
      <p:sp>
        <p:nvSpPr>
          <p:cNvPr id="425" name="Rounded Rectangle 424">
            <a:extLst>
              <a:ext uri="{FF2B5EF4-FFF2-40B4-BE49-F238E27FC236}">
                <a16:creationId xmlns:a16="http://schemas.microsoft.com/office/drawing/2014/main" id="{CE3B5C2F-B164-E092-5ED1-F9DB289A7B97}"/>
              </a:ext>
            </a:extLst>
          </p:cNvPr>
          <p:cNvSpPr/>
          <p:nvPr/>
        </p:nvSpPr>
        <p:spPr>
          <a:xfrm>
            <a:off x="7877346" y="2634578"/>
            <a:ext cx="203982" cy="193960"/>
          </a:xfrm>
          <a:prstGeom prst="roundRect">
            <a:avLst/>
          </a:prstGeom>
          <a:solidFill>
            <a:srgbClr val="EEE6F1"/>
          </a:solidFill>
          <a:ln w="12700">
            <a:solidFill>
              <a:srgbClr val="C6B4D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a:t>
            </a:r>
            <a:r>
              <a:rPr lang="en-US" sz="800" baseline="-25000" dirty="0">
                <a:solidFill>
                  <a:schemeClr val="tx1"/>
                </a:solidFill>
              </a:rPr>
              <a:t>G</a:t>
            </a:r>
          </a:p>
        </p:txBody>
      </p:sp>
      <p:sp>
        <p:nvSpPr>
          <p:cNvPr id="426" name="Rounded Rectangle 425">
            <a:extLst>
              <a:ext uri="{FF2B5EF4-FFF2-40B4-BE49-F238E27FC236}">
                <a16:creationId xmlns:a16="http://schemas.microsoft.com/office/drawing/2014/main" id="{2EBEABEC-4B3C-3C85-2203-008D75B5DB94}"/>
              </a:ext>
            </a:extLst>
          </p:cNvPr>
          <p:cNvSpPr/>
          <p:nvPr/>
        </p:nvSpPr>
        <p:spPr>
          <a:xfrm>
            <a:off x="7000894" y="2086692"/>
            <a:ext cx="1208009" cy="282877"/>
          </a:xfrm>
          <a:prstGeom prst="roundRect">
            <a:avLst/>
          </a:prstGeom>
          <a:solidFill>
            <a:srgbClr val="FEF7E9"/>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ounded Rectangle 426">
            <a:extLst>
              <a:ext uri="{FF2B5EF4-FFF2-40B4-BE49-F238E27FC236}">
                <a16:creationId xmlns:a16="http://schemas.microsoft.com/office/drawing/2014/main" id="{5A2DA5EC-B7CB-A7D0-000A-EA78D681BE30}"/>
              </a:ext>
            </a:extLst>
          </p:cNvPr>
          <p:cNvSpPr/>
          <p:nvPr/>
        </p:nvSpPr>
        <p:spPr>
          <a:xfrm>
            <a:off x="7078774" y="2137027"/>
            <a:ext cx="203982" cy="193960"/>
          </a:xfrm>
          <a:prstGeom prst="roundRect">
            <a:avLst/>
          </a:prstGeom>
          <a:solidFill>
            <a:srgbClr val="F8DEDE"/>
          </a:solidFill>
          <a:ln w="12700">
            <a:solidFill>
              <a:srgbClr val="CD7E75"/>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A</a:t>
            </a:r>
            <a:r>
              <a:rPr lang="en-US" sz="800" baseline="-25000" dirty="0">
                <a:solidFill>
                  <a:schemeClr val="tx1"/>
                </a:solidFill>
              </a:rPr>
              <a:t>1</a:t>
            </a:r>
          </a:p>
        </p:txBody>
      </p:sp>
      <p:sp>
        <p:nvSpPr>
          <p:cNvPr id="428" name="Rounded Rectangle 427">
            <a:extLst>
              <a:ext uri="{FF2B5EF4-FFF2-40B4-BE49-F238E27FC236}">
                <a16:creationId xmlns:a16="http://schemas.microsoft.com/office/drawing/2014/main" id="{1B468B19-AA2D-8AA0-EAFF-9C92DBD751AC}"/>
              </a:ext>
            </a:extLst>
          </p:cNvPr>
          <p:cNvSpPr/>
          <p:nvPr/>
        </p:nvSpPr>
        <p:spPr>
          <a:xfrm>
            <a:off x="7350486" y="2137027"/>
            <a:ext cx="203982" cy="193960"/>
          </a:xfrm>
          <a:prstGeom prst="roundRect">
            <a:avLst/>
          </a:prstGeom>
          <a:solidFill>
            <a:srgbClr val="E2EFE1"/>
          </a:solidFill>
          <a:ln w="12700">
            <a:solidFill>
              <a:srgbClr val="A4C89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A</a:t>
            </a:r>
            <a:r>
              <a:rPr lang="en-US" sz="800" baseline="-25000" dirty="0">
                <a:solidFill>
                  <a:schemeClr val="tx1"/>
                </a:solidFill>
              </a:rPr>
              <a:t>2</a:t>
            </a:r>
          </a:p>
        </p:txBody>
      </p:sp>
      <p:sp>
        <p:nvSpPr>
          <p:cNvPr id="429" name="TextBox 428">
            <a:extLst>
              <a:ext uri="{FF2B5EF4-FFF2-40B4-BE49-F238E27FC236}">
                <a16:creationId xmlns:a16="http://schemas.microsoft.com/office/drawing/2014/main" id="{017E91D0-4E77-4EE1-9A16-35388A9E1CB8}"/>
              </a:ext>
            </a:extLst>
          </p:cNvPr>
          <p:cNvSpPr txBox="1"/>
          <p:nvPr/>
        </p:nvSpPr>
        <p:spPr>
          <a:xfrm>
            <a:off x="7604898" y="2043926"/>
            <a:ext cx="257027" cy="276999"/>
          </a:xfrm>
          <a:prstGeom prst="rect">
            <a:avLst/>
          </a:prstGeom>
          <a:noFill/>
        </p:spPr>
        <p:txBody>
          <a:bodyPr wrap="square" lIns="0" tIns="0" rIns="0" bIns="0" rtlCol="0">
            <a:spAutoFit/>
          </a:bodyPr>
          <a:lstStyle/>
          <a:p>
            <a:r>
              <a:rPr lang="en-US" dirty="0"/>
              <a:t>…</a:t>
            </a:r>
          </a:p>
        </p:txBody>
      </p:sp>
      <p:sp>
        <p:nvSpPr>
          <p:cNvPr id="430" name="Rounded Rectangle 429">
            <a:extLst>
              <a:ext uri="{FF2B5EF4-FFF2-40B4-BE49-F238E27FC236}">
                <a16:creationId xmlns:a16="http://schemas.microsoft.com/office/drawing/2014/main" id="{CE537471-A084-313F-4581-29E4228CB150}"/>
              </a:ext>
            </a:extLst>
          </p:cNvPr>
          <p:cNvSpPr/>
          <p:nvPr/>
        </p:nvSpPr>
        <p:spPr>
          <a:xfrm>
            <a:off x="7861925" y="2133495"/>
            <a:ext cx="203982" cy="193960"/>
          </a:xfrm>
          <a:prstGeom prst="roundRect">
            <a:avLst/>
          </a:prstGeom>
          <a:solidFill>
            <a:srgbClr val="EEE6F1"/>
          </a:solidFill>
          <a:ln w="12700">
            <a:solidFill>
              <a:srgbClr val="C6B4D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A</a:t>
            </a:r>
            <a:r>
              <a:rPr lang="en-US" sz="800" baseline="-25000" dirty="0">
                <a:solidFill>
                  <a:schemeClr val="tx1"/>
                </a:solidFill>
              </a:rPr>
              <a:t>G</a:t>
            </a:r>
          </a:p>
        </p:txBody>
      </p:sp>
      <p:sp>
        <p:nvSpPr>
          <p:cNvPr id="431" name="TextBox 430">
            <a:extLst>
              <a:ext uri="{FF2B5EF4-FFF2-40B4-BE49-F238E27FC236}">
                <a16:creationId xmlns:a16="http://schemas.microsoft.com/office/drawing/2014/main" id="{EC758117-A197-8882-DCA0-6276D45B1F20}"/>
              </a:ext>
            </a:extLst>
          </p:cNvPr>
          <p:cNvSpPr txBox="1"/>
          <p:nvPr/>
        </p:nvSpPr>
        <p:spPr>
          <a:xfrm>
            <a:off x="6909860" y="1950876"/>
            <a:ext cx="1432835" cy="123111"/>
          </a:xfrm>
          <a:prstGeom prst="rect">
            <a:avLst/>
          </a:prstGeom>
          <a:solidFill>
            <a:schemeClr val="bg1"/>
          </a:solidFill>
        </p:spPr>
        <p:txBody>
          <a:bodyPr wrap="square" lIns="0" tIns="0" rIns="0" bIns="0" rtlCol="0">
            <a:spAutoFit/>
          </a:bodyPr>
          <a:lstStyle/>
          <a:p>
            <a:r>
              <a:rPr lang="en-US" sz="800" dirty="0">
                <a:solidFill>
                  <a:srgbClr val="EC9288"/>
                </a:solidFill>
                <a:latin typeface="Segoe Print" panose="02000800000000000000" pitchFamily="2" charset="0"/>
                <a:cs typeface="Khmer UI" panose="020F0502020204030204" pitchFamily="34" charset="0"/>
              </a:rPr>
              <a:t>Only Keep Key Tokens’ Loss</a:t>
            </a:r>
          </a:p>
        </p:txBody>
      </p:sp>
      <p:sp>
        <p:nvSpPr>
          <p:cNvPr id="435" name="Up Arrow 434">
            <a:extLst>
              <a:ext uri="{FF2B5EF4-FFF2-40B4-BE49-F238E27FC236}">
                <a16:creationId xmlns:a16="http://schemas.microsoft.com/office/drawing/2014/main" id="{2EFCBEC2-335B-9781-5737-38200F05E327}"/>
              </a:ext>
            </a:extLst>
          </p:cNvPr>
          <p:cNvSpPr/>
          <p:nvPr/>
        </p:nvSpPr>
        <p:spPr>
          <a:xfrm>
            <a:off x="7550331" y="1776350"/>
            <a:ext cx="139175" cy="160827"/>
          </a:xfrm>
          <a:prstGeom prst="upArrow">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TextBox 435">
            <a:extLst>
              <a:ext uri="{FF2B5EF4-FFF2-40B4-BE49-F238E27FC236}">
                <a16:creationId xmlns:a16="http://schemas.microsoft.com/office/drawing/2014/main" id="{95771DC4-0080-0731-ED43-7B376B007B7A}"/>
              </a:ext>
            </a:extLst>
          </p:cNvPr>
          <p:cNvSpPr txBox="1"/>
          <p:nvPr/>
        </p:nvSpPr>
        <p:spPr>
          <a:xfrm>
            <a:off x="6953151" y="1661648"/>
            <a:ext cx="1324310" cy="123111"/>
          </a:xfrm>
          <a:prstGeom prst="rect">
            <a:avLst/>
          </a:prstGeom>
          <a:solidFill>
            <a:schemeClr val="bg1"/>
          </a:solidFill>
        </p:spPr>
        <p:txBody>
          <a:bodyPr wrap="square" lIns="0" tIns="0" rIns="0" bIns="0" rtlCol="0">
            <a:spAutoFit/>
          </a:bodyPr>
          <a:lstStyle/>
          <a:p>
            <a:r>
              <a:rPr lang="en-US" sz="800" dirty="0">
                <a:solidFill>
                  <a:srgbClr val="8AB28C"/>
                </a:solidFill>
                <a:latin typeface="Segoe Print" panose="02000800000000000000" pitchFamily="2" charset="0"/>
                <a:cs typeface="Khmer UI" panose="020F0502020204030204" pitchFamily="34" charset="0"/>
              </a:rPr>
              <a:t>Policy Grad. Optimization</a:t>
            </a:r>
          </a:p>
        </p:txBody>
      </p:sp>
      <p:pic>
        <p:nvPicPr>
          <p:cNvPr id="446" name="Graphic 445">
            <a:extLst>
              <a:ext uri="{FF2B5EF4-FFF2-40B4-BE49-F238E27FC236}">
                <a16:creationId xmlns:a16="http://schemas.microsoft.com/office/drawing/2014/main" id="{D01EBCE9-DDFC-251E-2691-2DD4071DB44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80119" y="3357040"/>
            <a:ext cx="225059" cy="225059"/>
          </a:xfrm>
          <a:prstGeom prst="rect">
            <a:avLst/>
          </a:prstGeom>
        </p:spPr>
      </p:pic>
      <p:cxnSp>
        <p:nvCxnSpPr>
          <p:cNvPr id="449" name="Straight Connector 448">
            <a:extLst>
              <a:ext uri="{FF2B5EF4-FFF2-40B4-BE49-F238E27FC236}">
                <a16:creationId xmlns:a16="http://schemas.microsoft.com/office/drawing/2014/main" id="{73AFC887-2AD9-911F-C707-027EE5178106}"/>
              </a:ext>
            </a:extLst>
          </p:cNvPr>
          <p:cNvCxnSpPr>
            <a:cxnSpLocks/>
          </p:cNvCxnSpPr>
          <p:nvPr/>
        </p:nvCxnSpPr>
        <p:spPr>
          <a:xfrm>
            <a:off x="2353900" y="4071406"/>
            <a:ext cx="211506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451" name="Oval 450">
            <a:extLst>
              <a:ext uri="{FF2B5EF4-FFF2-40B4-BE49-F238E27FC236}">
                <a16:creationId xmlns:a16="http://schemas.microsoft.com/office/drawing/2014/main" id="{AF16C62C-CE15-75CA-0DE8-5925A9F65966}"/>
              </a:ext>
            </a:extLst>
          </p:cNvPr>
          <p:cNvSpPr/>
          <p:nvPr/>
        </p:nvSpPr>
        <p:spPr>
          <a:xfrm>
            <a:off x="2492914" y="4021696"/>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CD5B2162-100F-3AD4-AC2A-54B751A0FC17}"/>
              </a:ext>
            </a:extLst>
          </p:cNvPr>
          <p:cNvSpPr/>
          <p:nvPr/>
        </p:nvSpPr>
        <p:spPr>
          <a:xfrm>
            <a:off x="2760559" y="4021695"/>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CFFAA9-9E09-6332-32FD-A35D2A9390C9}"/>
              </a:ext>
            </a:extLst>
          </p:cNvPr>
          <p:cNvSpPr/>
          <p:nvPr/>
        </p:nvSpPr>
        <p:spPr>
          <a:xfrm>
            <a:off x="3024339" y="4020107"/>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5" name="Straight Arrow Connector 454">
            <a:extLst>
              <a:ext uri="{FF2B5EF4-FFF2-40B4-BE49-F238E27FC236}">
                <a16:creationId xmlns:a16="http://schemas.microsoft.com/office/drawing/2014/main" id="{26A4E10E-B5BF-C265-1A9F-A8B561B0FFBB}"/>
              </a:ext>
            </a:extLst>
          </p:cNvPr>
          <p:cNvCxnSpPr>
            <a:cxnSpLocks/>
          </p:cNvCxnSpPr>
          <p:nvPr/>
        </p:nvCxnSpPr>
        <p:spPr>
          <a:xfrm flipV="1">
            <a:off x="3108937" y="3887486"/>
            <a:ext cx="195424" cy="137981"/>
          </a:xfrm>
          <a:prstGeom prst="straightConnector1">
            <a:avLst/>
          </a:prstGeom>
          <a:ln w="15875">
            <a:solidFill>
              <a:srgbClr val="C00000"/>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57" name="Oval 456">
            <a:extLst>
              <a:ext uri="{FF2B5EF4-FFF2-40B4-BE49-F238E27FC236}">
                <a16:creationId xmlns:a16="http://schemas.microsoft.com/office/drawing/2014/main" id="{28A0ABD5-365B-88E7-D949-51F7F032ADC4}"/>
              </a:ext>
            </a:extLst>
          </p:cNvPr>
          <p:cNvSpPr/>
          <p:nvPr/>
        </p:nvSpPr>
        <p:spPr>
          <a:xfrm>
            <a:off x="3300030" y="3830950"/>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8" name="Straight Arrow Connector 457">
            <a:extLst>
              <a:ext uri="{FF2B5EF4-FFF2-40B4-BE49-F238E27FC236}">
                <a16:creationId xmlns:a16="http://schemas.microsoft.com/office/drawing/2014/main" id="{AC818A7E-890B-ECFF-C71E-B2CBFEBCABAD}"/>
              </a:ext>
            </a:extLst>
          </p:cNvPr>
          <p:cNvCxnSpPr>
            <a:cxnSpLocks/>
            <a:stCxn id="453" idx="5"/>
          </p:cNvCxnSpPr>
          <p:nvPr/>
        </p:nvCxnSpPr>
        <p:spPr>
          <a:xfrm>
            <a:off x="3106389" y="4096893"/>
            <a:ext cx="191647" cy="198097"/>
          </a:xfrm>
          <a:prstGeom prst="straightConnector1">
            <a:avLst/>
          </a:prstGeom>
          <a:ln w="15875">
            <a:solidFill>
              <a:srgbClr val="C00000"/>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59" name="Oval 458">
            <a:extLst>
              <a:ext uri="{FF2B5EF4-FFF2-40B4-BE49-F238E27FC236}">
                <a16:creationId xmlns:a16="http://schemas.microsoft.com/office/drawing/2014/main" id="{6FBF7620-67C8-C94B-DE29-945E887CC5B9}"/>
              </a:ext>
            </a:extLst>
          </p:cNvPr>
          <p:cNvSpPr/>
          <p:nvPr/>
        </p:nvSpPr>
        <p:spPr>
          <a:xfrm>
            <a:off x="3297899" y="4238454"/>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B1B1A204-962B-9E3E-7537-BC724EF3F6EB}"/>
              </a:ext>
            </a:extLst>
          </p:cNvPr>
          <p:cNvSpPr/>
          <p:nvPr/>
        </p:nvSpPr>
        <p:spPr>
          <a:xfrm>
            <a:off x="3571775" y="4241556"/>
            <a:ext cx="96128" cy="89960"/>
          </a:xfrm>
          <a:prstGeom prst="ellipse">
            <a:avLst/>
          </a:prstGeom>
          <a:solidFill>
            <a:srgbClr val="EC9288"/>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3B7D5D65-0113-D221-6BAA-B752C3E2DB76}"/>
              </a:ext>
            </a:extLst>
          </p:cNvPr>
          <p:cNvSpPr/>
          <p:nvPr/>
        </p:nvSpPr>
        <p:spPr>
          <a:xfrm>
            <a:off x="3568973" y="4020844"/>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3" name="Straight Arrow Connector 462">
            <a:extLst>
              <a:ext uri="{FF2B5EF4-FFF2-40B4-BE49-F238E27FC236}">
                <a16:creationId xmlns:a16="http://schemas.microsoft.com/office/drawing/2014/main" id="{0374C7A9-038E-D7BF-66E9-01C9803500FC}"/>
              </a:ext>
            </a:extLst>
          </p:cNvPr>
          <p:cNvCxnSpPr>
            <a:cxnSpLocks/>
            <a:stCxn id="453" idx="6"/>
          </p:cNvCxnSpPr>
          <p:nvPr/>
        </p:nvCxnSpPr>
        <p:spPr>
          <a:xfrm>
            <a:off x="3120467" y="4065087"/>
            <a:ext cx="174358" cy="3323"/>
          </a:xfrm>
          <a:prstGeom prst="straightConnector1">
            <a:avLst/>
          </a:prstGeom>
          <a:ln w="15875">
            <a:solidFill>
              <a:srgbClr val="C00000"/>
            </a:solidFill>
            <a:prstDash val="solid"/>
            <a:tailEnd type="triangle" w="sm" len="med"/>
          </a:ln>
        </p:spPr>
        <p:style>
          <a:lnRef idx="2">
            <a:schemeClr val="accent1"/>
          </a:lnRef>
          <a:fillRef idx="0">
            <a:schemeClr val="accent1"/>
          </a:fillRef>
          <a:effectRef idx="1">
            <a:schemeClr val="accent1"/>
          </a:effectRef>
          <a:fontRef idx="minor">
            <a:schemeClr val="tx1"/>
          </a:fontRef>
        </p:style>
      </p:cxnSp>
      <p:cxnSp>
        <p:nvCxnSpPr>
          <p:cNvPr id="466" name="Straight Arrow Connector 465">
            <a:extLst>
              <a:ext uri="{FF2B5EF4-FFF2-40B4-BE49-F238E27FC236}">
                <a16:creationId xmlns:a16="http://schemas.microsoft.com/office/drawing/2014/main" id="{53883897-59EF-3ED8-B6B3-CE4D71825F42}"/>
              </a:ext>
            </a:extLst>
          </p:cNvPr>
          <p:cNvCxnSpPr>
            <a:cxnSpLocks/>
            <a:stCxn id="459" idx="6"/>
            <a:endCxn id="461" idx="2"/>
          </p:cNvCxnSpPr>
          <p:nvPr/>
        </p:nvCxnSpPr>
        <p:spPr>
          <a:xfrm>
            <a:off x="3394027" y="4283434"/>
            <a:ext cx="177748" cy="3102"/>
          </a:xfrm>
          <a:prstGeom prst="straightConnector1">
            <a:avLst/>
          </a:prstGeom>
          <a:ln w="15875">
            <a:solidFill>
              <a:schemeClr val="tx2">
                <a:lumMod val="50000"/>
                <a:lumOff val="50000"/>
              </a:schemeClr>
            </a:solidFill>
            <a:prstDash val="sysDash"/>
            <a:tailEnd type="triangle" w="sm" len="sm"/>
          </a:ln>
        </p:spPr>
        <p:style>
          <a:lnRef idx="2">
            <a:schemeClr val="accent1"/>
          </a:lnRef>
          <a:fillRef idx="0">
            <a:schemeClr val="accent1"/>
          </a:fillRef>
          <a:effectRef idx="1">
            <a:schemeClr val="accent1"/>
          </a:effectRef>
          <a:fontRef idx="minor">
            <a:schemeClr val="tx1"/>
          </a:fontRef>
        </p:style>
      </p:cxnSp>
      <p:cxnSp>
        <p:nvCxnSpPr>
          <p:cNvPr id="469" name="Straight Arrow Connector 468">
            <a:extLst>
              <a:ext uri="{FF2B5EF4-FFF2-40B4-BE49-F238E27FC236}">
                <a16:creationId xmlns:a16="http://schemas.microsoft.com/office/drawing/2014/main" id="{6385F218-1525-636C-3248-3E0077081CFE}"/>
              </a:ext>
            </a:extLst>
          </p:cNvPr>
          <p:cNvCxnSpPr>
            <a:cxnSpLocks/>
            <a:stCxn id="461" idx="6"/>
          </p:cNvCxnSpPr>
          <p:nvPr/>
        </p:nvCxnSpPr>
        <p:spPr>
          <a:xfrm>
            <a:off x="3667903" y="4286536"/>
            <a:ext cx="245767" cy="0"/>
          </a:xfrm>
          <a:prstGeom prst="straightConnector1">
            <a:avLst/>
          </a:prstGeom>
          <a:ln w="15875">
            <a:solidFill>
              <a:srgbClr val="EC9288"/>
            </a:solidFill>
            <a:prstDash val="sysDash"/>
            <a:tailEnd type="triangle" w="sm" len="med"/>
          </a:ln>
        </p:spPr>
        <p:style>
          <a:lnRef idx="2">
            <a:schemeClr val="accent1"/>
          </a:lnRef>
          <a:fillRef idx="0">
            <a:schemeClr val="accent1"/>
          </a:fillRef>
          <a:effectRef idx="1">
            <a:schemeClr val="accent1"/>
          </a:effectRef>
          <a:fontRef idx="minor">
            <a:schemeClr val="tx1"/>
          </a:fontRef>
        </p:style>
      </p:cxnSp>
      <p:cxnSp>
        <p:nvCxnSpPr>
          <p:cNvPr id="472" name="Straight Arrow Connector 471">
            <a:extLst>
              <a:ext uri="{FF2B5EF4-FFF2-40B4-BE49-F238E27FC236}">
                <a16:creationId xmlns:a16="http://schemas.microsoft.com/office/drawing/2014/main" id="{5B108599-5094-0962-F9FC-EFD5C58B8415}"/>
              </a:ext>
            </a:extLst>
          </p:cNvPr>
          <p:cNvCxnSpPr>
            <a:cxnSpLocks/>
            <a:stCxn id="461" idx="5"/>
          </p:cNvCxnSpPr>
          <p:nvPr/>
        </p:nvCxnSpPr>
        <p:spPr>
          <a:xfrm>
            <a:off x="3653825" y="4318342"/>
            <a:ext cx="257977" cy="179215"/>
          </a:xfrm>
          <a:prstGeom prst="straightConnector1">
            <a:avLst/>
          </a:prstGeom>
          <a:ln w="15875">
            <a:solidFill>
              <a:srgbClr val="EC9288"/>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75" name="Oval 474">
            <a:extLst>
              <a:ext uri="{FF2B5EF4-FFF2-40B4-BE49-F238E27FC236}">
                <a16:creationId xmlns:a16="http://schemas.microsoft.com/office/drawing/2014/main" id="{A5AF7519-CBE3-15C9-0181-4EA2CB2007EA}"/>
              </a:ext>
            </a:extLst>
          </p:cNvPr>
          <p:cNvSpPr/>
          <p:nvPr/>
        </p:nvSpPr>
        <p:spPr>
          <a:xfrm>
            <a:off x="3912936" y="4245750"/>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280641D5-64E4-4E49-D5CA-2EAFA05DE539}"/>
              </a:ext>
            </a:extLst>
          </p:cNvPr>
          <p:cNvSpPr/>
          <p:nvPr/>
        </p:nvSpPr>
        <p:spPr>
          <a:xfrm>
            <a:off x="3915391" y="4448383"/>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32665818-EB3A-B5EC-D9FC-1221EAD110F8}"/>
              </a:ext>
            </a:extLst>
          </p:cNvPr>
          <p:cNvSpPr/>
          <p:nvPr/>
        </p:nvSpPr>
        <p:spPr>
          <a:xfrm>
            <a:off x="3911005" y="4020682"/>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9" name="Straight Arrow Connector 478">
            <a:extLst>
              <a:ext uri="{FF2B5EF4-FFF2-40B4-BE49-F238E27FC236}">
                <a16:creationId xmlns:a16="http://schemas.microsoft.com/office/drawing/2014/main" id="{4D47AE30-6537-94A7-CA1F-86AA7BB1D886}"/>
              </a:ext>
            </a:extLst>
          </p:cNvPr>
          <p:cNvCxnSpPr>
            <a:cxnSpLocks/>
          </p:cNvCxnSpPr>
          <p:nvPr/>
        </p:nvCxnSpPr>
        <p:spPr>
          <a:xfrm>
            <a:off x="4006662" y="4069983"/>
            <a:ext cx="174358" cy="3323"/>
          </a:xfrm>
          <a:prstGeom prst="straightConnector1">
            <a:avLst/>
          </a:prstGeom>
          <a:ln w="15875">
            <a:solidFill>
              <a:srgbClr val="C00000"/>
            </a:solidFill>
            <a:prstDash val="solid"/>
            <a:tailEnd type="triangle" w="sm" len="med"/>
          </a:ln>
        </p:spPr>
        <p:style>
          <a:lnRef idx="2">
            <a:schemeClr val="accent1"/>
          </a:lnRef>
          <a:fillRef idx="0">
            <a:schemeClr val="accent1"/>
          </a:fillRef>
          <a:effectRef idx="1">
            <a:schemeClr val="accent1"/>
          </a:effectRef>
          <a:fontRef idx="minor">
            <a:schemeClr val="tx1"/>
          </a:fontRef>
        </p:style>
      </p:cxnSp>
      <p:cxnSp>
        <p:nvCxnSpPr>
          <p:cNvPr id="480" name="Straight Arrow Connector 479">
            <a:extLst>
              <a:ext uri="{FF2B5EF4-FFF2-40B4-BE49-F238E27FC236}">
                <a16:creationId xmlns:a16="http://schemas.microsoft.com/office/drawing/2014/main" id="{54E1D3DD-34BD-EB09-7989-1D19F3039ACC}"/>
              </a:ext>
            </a:extLst>
          </p:cNvPr>
          <p:cNvCxnSpPr>
            <a:cxnSpLocks/>
          </p:cNvCxnSpPr>
          <p:nvPr/>
        </p:nvCxnSpPr>
        <p:spPr>
          <a:xfrm flipV="1">
            <a:off x="3986134" y="3901478"/>
            <a:ext cx="195424" cy="137981"/>
          </a:xfrm>
          <a:prstGeom prst="straightConnector1">
            <a:avLst/>
          </a:prstGeom>
          <a:ln w="15875">
            <a:solidFill>
              <a:srgbClr val="C00000"/>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82" name="Oval 481">
            <a:extLst>
              <a:ext uri="{FF2B5EF4-FFF2-40B4-BE49-F238E27FC236}">
                <a16:creationId xmlns:a16="http://schemas.microsoft.com/office/drawing/2014/main" id="{32D36998-5BE4-2B85-1F47-C69F29C23EF8}"/>
              </a:ext>
            </a:extLst>
          </p:cNvPr>
          <p:cNvSpPr/>
          <p:nvPr/>
        </p:nvSpPr>
        <p:spPr>
          <a:xfrm>
            <a:off x="3301258" y="4020682"/>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A5E3ADA0-99D7-B91C-871F-8C87ACC0612E}"/>
              </a:ext>
            </a:extLst>
          </p:cNvPr>
          <p:cNvSpPr/>
          <p:nvPr/>
        </p:nvSpPr>
        <p:spPr>
          <a:xfrm>
            <a:off x="4168335" y="4025467"/>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0D83F4E6-BBEB-0E00-0E57-21CF35C66618}"/>
              </a:ext>
            </a:extLst>
          </p:cNvPr>
          <p:cNvSpPr/>
          <p:nvPr/>
        </p:nvSpPr>
        <p:spPr>
          <a:xfrm>
            <a:off x="4170245" y="3834941"/>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ounded Rectangle 487">
            <a:extLst>
              <a:ext uri="{FF2B5EF4-FFF2-40B4-BE49-F238E27FC236}">
                <a16:creationId xmlns:a16="http://schemas.microsoft.com/office/drawing/2014/main" id="{5E3076C1-3664-B7A4-D539-39065A7AD210}"/>
              </a:ext>
            </a:extLst>
          </p:cNvPr>
          <p:cNvSpPr/>
          <p:nvPr/>
        </p:nvSpPr>
        <p:spPr>
          <a:xfrm>
            <a:off x="6067888" y="3574870"/>
            <a:ext cx="2145900" cy="731453"/>
          </a:xfrm>
          <a:prstGeom prst="roundRect">
            <a:avLst/>
          </a:prstGeom>
          <a:no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ounded Rectangle 488">
            <a:extLst>
              <a:ext uri="{FF2B5EF4-FFF2-40B4-BE49-F238E27FC236}">
                <a16:creationId xmlns:a16="http://schemas.microsoft.com/office/drawing/2014/main" id="{F33FC21D-B46F-8B7B-3400-65E7DD469D2C}"/>
              </a:ext>
            </a:extLst>
          </p:cNvPr>
          <p:cNvSpPr/>
          <p:nvPr/>
        </p:nvSpPr>
        <p:spPr>
          <a:xfrm>
            <a:off x="6092940" y="4663973"/>
            <a:ext cx="2145900" cy="731453"/>
          </a:xfrm>
          <a:prstGeom prst="roundRect">
            <a:avLst/>
          </a:prstGeom>
          <a:no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Curved Left Arrow 489">
            <a:extLst>
              <a:ext uri="{FF2B5EF4-FFF2-40B4-BE49-F238E27FC236}">
                <a16:creationId xmlns:a16="http://schemas.microsoft.com/office/drawing/2014/main" id="{8647A2AD-8A47-DE96-91F6-35DC19D6BE94}"/>
              </a:ext>
            </a:extLst>
          </p:cNvPr>
          <p:cNvSpPr/>
          <p:nvPr/>
        </p:nvSpPr>
        <p:spPr>
          <a:xfrm flipV="1">
            <a:off x="8309508" y="2891398"/>
            <a:ext cx="304810" cy="362580"/>
          </a:xfrm>
          <a:prstGeom prst="curvedLeftArrow">
            <a:avLst/>
          </a:prstGeom>
          <a:solidFill>
            <a:srgbClr val="BA92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1" name="Rounded Rectangle 490">
            <a:extLst>
              <a:ext uri="{FF2B5EF4-FFF2-40B4-BE49-F238E27FC236}">
                <a16:creationId xmlns:a16="http://schemas.microsoft.com/office/drawing/2014/main" id="{D4E18531-90C3-1238-614D-D9EF138CD82D}"/>
              </a:ext>
            </a:extLst>
          </p:cNvPr>
          <p:cNvSpPr/>
          <p:nvPr/>
        </p:nvSpPr>
        <p:spPr>
          <a:xfrm>
            <a:off x="2293404" y="3636555"/>
            <a:ext cx="2247981" cy="1269098"/>
          </a:xfrm>
          <a:prstGeom prst="roundRect">
            <a:avLst/>
          </a:prstGeom>
          <a:no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TextBox 491">
            <a:extLst>
              <a:ext uri="{FF2B5EF4-FFF2-40B4-BE49-F238E27FC236}">
                <a16:creationId xmlns:a16="http://schemas.microsoft.com/office/drawing/2014/main" id="{20DB784A-E4D7-9822-A6FC-DD1BFC11A6E9}"/>
              </a:ext>
            </a:extLst>
          </p:cNvPr>
          <p:cNvSpPr txBox="1"/>
          <p:nvPr/>
        </p:nvSpPr>
        <p:spPr>
          <a:xfrm>
            <a:off x="2390138" y="3705152"/>
            <a:ext cx="1327244" cy="107722"/>
          </a:xfrm>
          <a:prstGeom prst="rect">
            <a:avLst/>
          </a:prstGeom>
          <a:solidFill>
            <a:schemeClr val="bg1"/>
          </a:solidFill>
        </p:spPr>
        <p:txBody>
          <a:bodyPr wrap="square" tIns="0" bIns="0" rtlCol="0">
            <a:spAutoFit/>
          </a:bodyPr>
          <a:lstStyle/>
          <a:p>
            <a:r>
              <a:rPr lang="en-US" sz="700" dirty="0">
                <a:solidFill>
                  <a:schemeClr val="tx1">
                    <a:lumMod val="85000"/>
                    <a:lumOff val="15000"/>
                  </a:schemeClr>
                </a:solidFill>
                <a:latin typeface="Segoe Print" panose="02000800000000000000" pitchFamily="2" charset="0"/>
                <a:cs typeface="Khmer UI" panose="020F0502020204030204" pitchFamily="34" charset="0"/>
              </a:rPr>
              <a:t>Entropy Calculation</a:t>
            </a:r>
          </a:p>
        </p:txBody>
      </p:sp>
      <p:sp>
        <p:nvSpPr>
          <p:cNvPr id="509" name="TextBox 508">
            <a:extLst>
              <a:ext uri="{FF2B5EF4-FFF2-40B4-BE49-F238E27FC236}">
                <a16:creationId xmlns:a16="http://schemas.microsoft.com/office/drawing/2014/main" id="{1A6381AB-440E-C72E-476D-31A12FC3081C}"/>
              </a:ext>
            </a:extLst>
          </p:cNvPr>
          <p:cNvSpPr txBox="1"/>
          <p:nvPr/>
        </p:nvSpPr>
        <p:spPr>
          <a:xfrm>
            <a:off x="2402937" y="4544918"/>
            <a:ext cx="2016990" cy="307777"/>
          </a:xfrm>
          <a:prstGeom prst="rect">
            <a:avLst/>
          </a:prstGeom>
          <a:solidFill>
            <a:schemeClr val="bg1"/>
          </a:solidFill>
        </p:spPr>
        <p:txBody>
          <a:bodyPr wrap="square" rtlCol="0">
            <a:spAutoFit/>
          </a:bodyPr>
          <a:lstStyle/>
          <a:p>
            <a:r>
              <a:rPr lang="en-US" sz="700" dirty="0">
                <a:solidFill>
                  <a:srgbClr val="FF6247"/>
                </a:solidFill>
                <a:latin typeface="Segoe Print" panose="02000800000000000000" pitchFamily="2" charset="0"/>
                <a:cs typeface="Khmer UI" panose="020F0502020204030204" pitchFamily="34" charset="0"/>
              </a:rPr>
              <a:t>High Entropy – Uncertain Tokens</a:t>
            </a:r>
          </a:p>
          <a:p>
            <a:r>
              <a:rPr lang="en-US" sz="700" dirty="0">
                <a:solidFill>
                  <a:srgbClr val="0070C0"/>
                </a:solidFill>
                <a:latin typeface="Segoe Print" panose="02000800000000000000" pitchFamily="2" charset="0"/>
                <a:cs typeface="Khmer UI" panose="020F0502020204030204" pitchFamily="34" charset="0"/>
              </a:rPr>
              <a:t>Low Entropy – Certain Tokens</a:t>
            </a:r>
          </a:p>
        </p:txBody>
      </p:sp>
      <p:pic>
        <p:nvPicPr>
          <p:cNvPr id="511" name="Picture 510">
            <a:extLst>
              <a:ext uri="{FF2B5EF4-FFF2-40B4-BE49-F238E27FC236}">
                <a16:creationId xmlns:a16="http://schemas.microsoft.com/office/drawing/2014/main" id="{501EE537-5225-30DB-4B35-C13A17BFF897}"/>
              </a:ext>
            </a:extLst>
          </p:cNvPr>
          <p:cNvPicPr>
            <a:picLocks noChangeAspect="1"/>
          </p:cNvPicPr>
          <p:nvPr/>
        </p:nvPicPr>
        <p:blipFill>
          <a:blip r:embed="rId20"/>
          <a:stretch>
            <a:fillRect/>
          </a:stretch>
        </p:blipFill>
        <p:spPr>
          <a:xfrm>
            <a:off x="6278021" y="5853265"/>
            <a:ext cx="2009470" cy="1004735"/>
          </a:xfrm>
          <a:prstGeom prst="rect">
            <a:avLst/>
          </a:prstGeom>
        </p:spPr>
      </p:pic>
    </p:spTree>
    <p:extLst>
      <p:ext uri="{BB962C8B-B14F-4D97-AF65-F5344CB8AC3E}">
        <p14:creationId xmlns:p14="http://schemas.microsoft.com/office/powerpoint/2010/main" val="1939504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C172BD2-0CC4-5AC6-A72C-A8824C4A066C}"/>
              </a:ext>
            </a:extLst>
          </p:cNvPr>
          <p:cNvSpPr/>
          <p:nvPr/>
        </p:nvSpPr>
        <p:spPr>
          <a:xfrm>
            <a:off x="3917818" y="1673720"/>
            <a:ext cx="2501791" cy="835157"/>
          </a:xfrm>
          <a:prstGeom prst="roundRect">
            <a:avLst/>
          </a:prstGeom>
          <a:solidFill>
            <a:srgbClr val="F1F8FE"/>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63AFFA77-C98D-B38D-1476-956E242B24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7315" y="1849059"/>
            <a:ext cx="1095771" cy="254161"/>
          </a:xfrm>
          <a:prstGeom prst="rect">
            <a:avLst/>
          </a:prstGeom>
        </p:spPr>
      </p:pic>
      <p:pic>
        <p:nvPicPr>
          <p:cNvPr id="12" name="Graphic 11">
            <a:extLst>
              <a:ext uri="{FF2B5EF4-FFF2-40B4-BE49-F238E27FC236}">
                <a16:creationId xmlns:a16="http://schemas.microsoft.com/office/drawing/2014/main" id="{32AB2C97-E2F0-F449-44B5-8C480CF99B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3467" y="2105064"/>
            <a:ext cx="1095771" cy="254161"/>
          </a:xfrm>
          <a:prstGeom prst="rect">
            <a:avLst/>
          </a:prstGeom>
        </p:spPr>
      </p:pic>
      <p:sp>
        <p:nvSpPr>
          <p:cNvPr id="13" name="TextBox 12">
            <a:extLst>
              <a:ext uri="{FF2B5EF4-FFF2-40B4-BE49-F238E27FC236}">
                <a16:creationId xmlns:a16="http://schemas.microsoft.com/office/drawing/2014/main" id="{E354BEEF-A0EF-A5D5-E406-C04AA4009BAE}"/>
              </a:ext>
            </a:extLst>
          </p:cNvPr>
          <p:cNvSpPr txBox="1"/>
          <p:nvPr/>
        </p:nvSpPr>
        <p:spPr>
          <a:xfrm>
            <a:off x="2334298" y="2403088"/>
            <a:ext cx="1633492" cy="584775"/>
          </a:xfrm>
          <a:prstGeom prst="rect">
            <a:avLst/>
          </a:prstGeom>
          <a:noFill/>
        </p:spPr>
        <p:txBody>
          <a:bodyPr wrap="square" rtlCol="0">
            <a:spAutoFit/>
          </a:bodyPr>
          <a:lstStyle/>
          <a:p>
            <a:r>
              <a:rPr lang="en-US" sz="800" dirty="0">
                <a:latin typeface="Segoe Print" panose="02000800000000000000" pitchFamily="2" charset="0"/>
              </a:rPr>
              <a:t>"The video introduces 10 principles of design. Which principle is introduced last in the video?"</a:t>
            </a:r>
          </a:p>
        </p:txBody>
      </p:sp>
      <p:pic>
        <p:nvPicPr>
          <p:cNvPr id="17" name="Graphic 16">
            <a:extLst>
              <a:ext uri="{FF2B5EF4-FFF2-40B4-BE49-F238E27FC236}">
                <a16:creationId xmlns:a16="http://schemas.microsoft.com/office/drawing/2014/main" id="{A2E047E1-6288-E4C5-BECB-CE406D5D19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8829" y="2014304"/>
            <a:ext cx="349220" cy="349220"/>
          </a:xfrm>
          <a:prstGeom prst="rect">
            <a:avLst/>
          </a:prstGeom>
        </p:spPr>
      </p:pic>
      <p:cxnSp>
        <p:nvCxnSpPr>
          <p:cNvPr id="19" name="Straight Arrow Connector 18">
            <a:extLst>
              <a:ext uri="{FF2B5EF4-FFF2-40B4-BE49-F238E27FC236}">
                <a16:creationId xmlns:a16="http://schemas.microsoft.com/office/drawing/2014/main" id="{9732242C-B607-DD3D-EC72-F56E1423F321}"/>
              </a:ext>
            </a:extLst>
          </p:cNvPr>
          <p:cNvCxnSpPr>
            <a:cxnSpLocks/>
          </p:cNvCxnSpPr>
          <p:nvPr/>
        </p:nvCxnSpPr>
        <p:spPr>
          <a:xfrm>
            <a:off x="3636160" y="2206047"/>
            <a:ext cx="23513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437AFAC-6352-558F-0DD1-4D10E5B6DD47}"/>
              </a:ext>
            </a:extLst>
          </p:cNvPr>
          <p:cNvSpPr txBox="1"/>
          <p:nvPr/>
        </p:nvSpPr>
        <p:spPr>
          <a:xfrm>
            <a:off x="4012353" y="1736290"/>
            <a:ext cx="981865" cy="215444"/>
          </a:xfrm>
          <a:prstGeom prst="rect">
            <a:avLst/>
          </a:prstGeom>
          <a:noFill/>
        </p:spPr>
        <p:txBody>
          <a:bodyPr wrap="square" rtlCol="0">
            <a:spAutoFit/>
          </a:bodyPr>
          <a:lstStyle/>
          <a:p>
            <a:r>
              <a:rPr lang="en-US" sz="800" b="1" dirty="0">
                <a:latin typeface="Segoe Print" panose="02000800000000000000" pitchFamily="2" charset="0"/>
                <a:cs typeface="Khmer UI" panose="020F0502020204030204" pitchFamily="34" charset="0"/>
              </a:rPr>
              <a:t>Policy Model</a:t>
            </a:r>
          </a:p>
        </p:txBody>
      </p:sp>
      <p:sp>
        <p:nvSpPr>
          <p:cNvPr id="22" name="Rounded Rectangle 21">
            <a:extLst>
              <a:ext uri="{FF2B5EF4-FFF2-40B4-BE49-F238E27FC236}">
                <a16:creationId xmlns:a16="http://schemas.microsoft.com/office/drawing/2014/main" id="{3BCA2BF4-7760-AEC2-2AAD-DDC2F561439D}"/>
              </a:ext>
            </a:extLst>
          </p:cNvPr>
          <p:cNvSpPr/>
          <p:nvPr/>
        </p:nvSpPr>
        <p:spPr>
          <a:xfrm>
            <a:off x="2025865" y="3258614"/>
            <a:ext cx="6465101" cy="2499980"/>
          </a:xfrm>
          <a:prstGeom prst="roundRect">
            <a:avLst/>
          </a:prstGeom>
          <a:solidFill>
            <a:schemeClr val="bg1"/>
          </a:solidFill>
          <a:ln w="15875">
            <a:solidFill>
              <a:srgbClr val="008B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19FD3659-18FB-0087-2D85-CDDE96253C92}"/>
              </a:ext>
            </a:extLst>
          </p:cNvPr>
          <p:cNvCxnSpPr>
            <a:cxnSpLocks/>
          </p:cNvCxnSpPr>
          <p:nvPr/>
        </p:nvCxnSpPr>
        <p:spPr>
          <a:xfrm>
            <a:off x="5086340" y="2612697"/>
            <a:ext cx="0" cy="5356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D561BA3-11E7-02E3-0261-B9E7B80ED952}"/>
              </a:ext>
            </a:extLst>
          </p:cNvPr>
          <p:cNvSpPr txBox="1"/>
          <p:nvPr/>
        </p:nvSpPr>
        <p:spPr>
          <a:xfrm>
            <a:off x="3562238" y="3184334"/>
            <a:ext cx="3281441" cy="138499"/>
          </a:xfrm>
          <a:prstGeom prst="rect">
            <a:avLst/>
          </a:prstGeom>
          <a:solidFill>
            <a:schemeClr val="bg1"/>
          </a:solidFill>
        </p:spPr>
        <p:txBody>
          <a:bodyPr wrap="square" lIns="0" tIns="0" rIns="0" bIns="0" rtlCol="0">
            <a:spAutoFit/>
          </a:bodyPr>
          <a:lstStyle/>
          <a:p>
            <a:r>
              <a:rPr lang="en-US" sz="900" dirty="0">
                <a:solidFill>
                  <a:srgbClr val="008B8B"/>
                </a:solidFill>
                <a:latin typeface="Segoe Print" panose="02000800000000000000" pitchFamily="2" charset="0"/>
                <a:cs typeface="Khmer UI" panose="020F0502020204030204" pitchFamily="34" charset="0"/>
              </a:rPr>
              <a:t>  Completion</a:t>
            </a:r>
            <a:r>
              <a:rPr lang="zh-CN" altLang="en-US" sz="900" dirty="0">
                <a:solidFill>
                  <a:srgbClr val="008B8B"/>
                </a:solidFill>
                <a:latin typeface="Segoe Print" panose="02000800000000000000" pitchFamily="2" charset="0"/>
                <a:cs typeface="Khmer UI" panose="020F0502020204030204" pitchFamily="34" charset="0"/>
              </a:rPr>
              <a:t> </a:t>
            </a:r>
            <a:r>
              <a:rPr lang="en-US" altLang="zh-CN" sz="900" dirty="0">
                <a:solidFill>
                  <a:srgbClr val="008B8B"/>
                </a:solidFill>
                <a:latin typeface="Segoe Print" panose="02000800000000000000" pitchFamily="2" charset="0"/>
                <a:cs typeface="Khmer UI" panose="020F0502020204030204" pitchFamily="34" charset="0"/>
              </a:rPr>
              <a:t>Generating</a:t>
            </a:r>
            <a:r>
              <a:rPr lang="zh-CN" altLang="en-US" sz="900" dirty="0">
                <a:solidFill>
                  <a:srgbClr val="008B8B"/>
                </a:solidFill>
                <a:latin typeface="Segoe Print" panose="02000800000000000000" pitchFamily="2" charset="0"/>
                <a:cs typeface="Khmer UI" panose="020F0502020204030204" pitchFamily="34" charset="0"/>
              </a:rPr>
              <a:t> </a:t>
            </a:r>
            <a:r>
              <a:rPr lang="en-US" altLang="zh-CN" sz="900" dirty="0">
                <a:solidFill>
                  <a:srgbClr val="008B8B"/>
                </a:solidFill>
                <a:latin typeface="Segoe Print" panose="02000800000000000000" pitchFamily="2" charset="0"/>
                <a:cs typeface="Khmer UI" panose="020F0502020204030204" pitchFamily="34" charset="0"/>
              </a:rPr>
              <a:t>&amp;</a:t>
            </a:r>
            <a:r>
              <a:rPr lang="zh-CN" altLang="en-US" sz="900" dirty="0">
                <a:solidFill>
                  <a:srgbClr val="008B8B"/>
                </a:solidFill>
                <a:latin typeface="Segoe Print" panose="02000800000000000000" pitchFamily="2" charset="0"/>
                <a:cs typeface="Khmer UI" panose="020F0502020204030204" pitchFamily="34" charset="0"/>
              </a:rPr>
              <a:t> </a:t>
            </a:r>
            <a:r>
              <a:rPr lang="en-US" altLang="zh-CN" sz="900" dirty="0">
                <a:solidFill>
                  <a:srgbClr val="008B8B"/>
                </a:solidFill>
                <a:latin typeface="Segoe Print" panose="02000800000000000000" pitchFamily="2" charset="0"/>
                <a:cs typeface="Khmer UI" panose="020F0502020204030204" pitchFamily="34" charset="0"/>
              </a:rPr>
              <a:t>Token Importance</a:t>
            </a:r>
            <a:r>
              <a:rPr lang="zh-CN" altLang="en-US" sz="900" dirty="0">
                <a:solidFill>
                  <a:srgbClr val="008B8B"/>
                </a:solidFill>
                <a:latin typeface="Segoe Print" panose="02000800000000000000" pitchFamily="2" charset="0"/>
                <a:cs typeface="Khmer UI" panose="020F0502020204030204" pitchFamily="34" charset="0"/>
              </a:rPr>
              <a:t> </a:t>
            </a:r>
            <a:r>
              <a:rPr lang="en-US" altLang="zh-CN" sz="900" dirty="0">
                <a:solidFill>
                  <a:srgbClr val="008B8B"/>
                </a:solidFill>
                <a:latin typeface="Segoe Print" panose="02000800000000000000" pitchFamily="2" charset="0"/>
                <a:cs typeface="Khmer UI" panose="020F0502020204030204" pitchFamily="34" charset="0"/>
              </a:rPr>
              <a:t>Analysis</a:t>
            </a:r>
            <a:endParaRPr lang="en-US" sz="900" dirty="0">
              <a:solidFill>
                <a:srgbClr val="008B8B"/>
              </a:solidFill>
              <a:latin typeface="Segoe Print" panose="02000800000000000000" pitchFamily="2" charset="0"/>
              <a:cs typeface="Khmer UI" panose="020F0502020204030204" pitchFamily="34" charset="0"/>
            </a:endParaRPr>
          </a:p>
        </p:txBody>
      </p:sp>
      <p:sp>
        <p:nvSpPr>
          <p:cNvPr id="27" name="TextBox 26">
            <a:extLst>
              <a:ext uri="{FF2B5EF4-FFF2-40B4-BE49-F238E27FC236}">
                <a16:creationId xmlns:a16="http://schemas.microsoft.com/office/drawing/2014/main" id="{F94871F6-1C68-DD0B-1DEC-C7750F10F0EA}"/>
              </a:ext>
            </a:extLst>
          </p:cNvPr>
          <p:cNvSpPr txBox="1"/>
          <p:nvPr/>
        </p:nvSpPr>
        <p:spPr>
          <a:xfrm>
            <a:off x="6147449" y="3408091"/>
            <a:ext cx="2016990" cy="200055"/>
          </a:xfrm>
          <a:prstGeom prst="rect">
            <a:avLst/>
          </a:prstGeom>
          <a:solidFill>
            <a:schemeClr val="bg1"/>
          </a:solidFill>
        </p:spPr>
        <p:txBody>
          <a:bodyPr wrap="square" rtlCol="0">
            <a:spAutoFit/>
          </a:bodyPr>
          <a:lstStyle/>
          <a:p>
            <a:r>
              <a:rPr lang="en-US" sz="700" dirty="0">
                <a:solidFill>
                  <a:schemeClr val="tx2">
                    <a:lumMod val="50000"/>
                    <a:lumOff val="50000"/>
                  </a:schemeClr>
                </a:solidFill>
                <a:latin typeface="Segoe Print" panose="02000800000000000000" pitchFamily="2" charset="0"/>
                <a:cs typeface="Khmer UI" panose="020F0502020204030204" pitchFamily="34" charset="0"/>
              </a:rPr>
              <a:t>Uncertainty-Aware – Entropy Analysis</a:t>
            </a:r>
          </a:p>
        </p:txBody>
      </p:sp>
      <p:sp>
        <p:nvSpPr>
          <p:cNvPr id="85" name="TextBox 84">
            <a:extLst>
              <a:ext uri="{FF2B5EF4-FFF2-40B4-BE49-F238E27FC236}">
                <a16:creationId xmlns:a16="http://schemas.microsoft.com/office/drawing/2014/main" id="{5C096626-3F53-49B6-E8BD-04DE142AA7C1}"/>
              </a:ext>
            </a:extLst>
          </p:cNvPr>
          <p:cNvSpPr txBox="1"/>
          <p:nvPr/>
        </p:nvSpPr>
        <p:spPr>
          <a:xfrm>
            <a:off x="2945745" y="3419026"/>
            <a:ext cx="2348722" cy="215444"/>
          </a:xfrm>
          <a:prstGeom prst="rect">
            <a:avLst/>
          </a:prstGeom>
          <a:solidFill>
            <a:schemeClr val="bg1"/>
          </a:solidFill>
        </p:spPr>
        <p:txBody>
          <a:bodyPr wrap="square" rtlCol="0">
            <a:spAutoFit/>
          </a:bodyPr>
          <a:lstStyle/>
          <a:p>
            <a:r>
              <a:rPr lang="en-US" sz="800" dirty="0">
                <a:solidFill>
                  <a:schemeClr val="tx2">
                    <a:lumMod val="90000"/>
                    <a:lumOff val="10000"/>
                  </a:schemeClr>
                </a:solidFill>
                <a:latin typeface="Segoe Print" panose="02000800000000000000" pitchFamily="2" charset="0"/>
                <a:cs typeface="Khmer UI" panose="020F0502020204030204" pitchFamily="34" charset="0"/>
              </a:rPr>
              <a:t>Vision-Aware Counterfactual Reasoning</a:t>
            </a:r>
          </a:p>
        </p:txBody>
      </p:sp>
      <p:sp>
        <p:nvSpPr>
          <p:cNvPr id="89" name="TextBox 88">
            <a:extLst>
              <a:ext uri="{FF2B5EF4-FFF2-40B4-BE49-F238E27FC236}">
                <a16:creationId xmlns:a16="http://schemas.microsoft.com/office/drawing/2014/main" id="{7DF59F6D-005A-FB90-6B56-3597593A4317}"/>
              </a:ext>
            </a:extLst>
          </p:cNvPr>
          <p:cNvSpPr txBox="1"/>
          <p:nvPr/>
        </p:nvSpPr>
        <p:spPr>
          <a:xfrm>
            <a:off x="2229581" y="4141901"/>
            <a:ext cx="888272" cy="338554"/>
          </a:xfrm>
          <a:prstGeom prst="rect">
            <a:avLst/>
          </a:prstGeom>
          <a:noFill/>
        </p:spPr>
        <p:txBody>
          <a:bodyPr wrap="square" rtlCol="0">
            <a:spAutoFit/>
          </a:bodyPr>
          <a:lstStyle/>
          <a:p>
            <a:r>
              <a:rPr lang="en-US" sz="400" dirty="0">
                <a:latin typeface="Segoe Print" panose="02000800000000000000" pitchFamily="2" charset="0"/>
              </a:rPr>
              <a:t>"The video introduces 10 principles of design. Which principle is introduced last in the video?"</a:t>
            </a:r>
          </a:p>
        </p:txBody>
      </p:sp>
      <p:pic>
        <p:nvPicPr>
          <p:cNvPr id="92" name="Graphic 91">
            <a:extLst>
              <a:ext uri="{FF2B5EF4-FFF2-40B4-BE49-F238E27FC236}">
                <a16:creationId xmlns:a16="http://schemas.microsoft.com/office/drawing/2014/main" id="{A2B24474-B776-183F-8C38-CD5CE76ACA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6391" y="3713882"/>
            <a:ext cx="472138" cy="109511"/>
          </a:xfrm>
          <a:prstGeom prst="rect">
            <a:avLst/>
          </a:prstGeom>
        </p:spPr>
      </p:pic>
      <p:pic>
        <p:nvPicPr>
          <p:cNvPr id="93" name="Graphic 92">
            <a:extLst>
              <a:ext uri="{FF2B5EF4-FFF2-40B4-BE49-F238E27FC236}">
                <a16:creationId xmlns:a16="http://schemas.microsoft.com/office/drawing/2014/main" id="{7CC34754-590C-7B14-14DD-CA90F06B99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4635" y="3826457"/>
            <a:ext cx="472138" cy="109511"/>
          </a:xfrm>
          <a:prstGeom prst="rect">
            <a:avLst/>
          </a:prstGeom>
        </p:spPr>
      </p:pic>
      <p:sp>
        <p:nvSpPr>
          <p:cNvPr id="94" name="Rounded Rectangle 93">
            <a:extLst>
              <a:ext uri="{FF2B5EF4-FFF2-40B4-BE49-F238E27FC236}">
                <a16:creationId xmlns:a16="http://schemas.microsoft.com/office/drawing/2014/main" id="{6B7328A2-EA45-4A53-8DF9-1173984EE2AF}"/>
              </a:ext>
            </a:extLst>
          </p:cNvPr>
          <p:cNvSpPr/>
          <p:nvPr/>
        </p:nvSpPr>
        <p:spPr>
          <a:xfrm>
            <a:off x="2298862" y="3686406"/>
            <a:ext cx="658830" cy="418839"/>
          </a:xfrm>
          <a:prstGeom prst="roundRect">
            <a:avLst/>
          </a:prstGeom>
          <a:solidFill>
            <a:schemeClr val="accent1">
              <a:lumMod val="75000"/>
              <a:alpha val="86262"/>
            </a:schemeClr>
          </a:solidFill>
          <a:ln w="952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6A52C3A4-B4E1-6995-E1BC-79406FB3D453}"/>
              </a:ext>
            </a:extLst>
          </p:cNvPr>
          <p:cNvSpPr txBox="1"/>
          <p:nvPr/>
        </p:nvSpPr>
        <p:spPr>
          <a:xfrm>
            <a:off x="2389549" y="3935968"/>
            <a:ext cx="500185" cy="169277"/>
          </a:xfrm>
          <a:prstGeom prst="rect">
            <a:avLst/>
          </a:prstGeom>
          <a:noFill/>
        </p:spPr>
        <p:txBody>
          <a:bodyPr wrap="square" rtlCol="0">
            <a:spAutoFit/>
          </a:bodyPr>
          <a:lstStyle/>
          <a:p>
            <a:r>
              <a:rPr lang="en-US" sz="500" dirty="0">
                <a:solidFill>
                  <a:schemeClr val="bg1"/>
                </a:solidFill>
                <a:latin typeface="Segoe Print" panose="02000800000000000000" pitchFamily="2" charset="0"/>
                <a:cs typeface="Khmer UI" panose="020F0502020204030204" pitchFamily="34" charset="0"/>
              </a:rPr>
              <a:t>MASKED</a:t>
            </a:r>
          </a:p>
        </p:txBody>
      </p:sp>
      <p:pic>
        <p:nvPicPr>
          <p:cNvPr id="100" name="Graphic 99">
            <a:extLst>
              <a:ext uri="{FF2B5EF4-FFF2-40B4-BE49-F238E27FC236}">
                <a16:creationId xmlns:a16="http://schemas.microsoft.com/office/drawing/2014/main" id="{3DD748AC-6730-DB69-E56B-F0F19DB62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66333" y="3442923"/>
            <a:ext cx="140351" cy="140351"/>
          </a:xfrm>
          <a:prstGeom prst="rect">
            <a:avLst/>
          </a:prstGeom>
        </p:spPr>
      </p:pic>
      <p:pic>
        <p:nvPicPr>
          <p:cNvPr id="102" name="Graphic 101">
            <a:extLst>
              <a:ext uri="{FF2B5EF4-FFF2-40B4-BE49-F238E27FC236}">
                <a16:creationId xmlns:a16="http://schemas.microsoft.com/office/drawing/2014/main" id="{E57FAFD0-1D51-2B19-152A-57EE760BA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5602" y="3888244"/>
            <a:ext cx="212028" cy="212028"/>
          </a:xfrm>
          <a:prstGeom prst="rect">
            <a:avLst/>
          </a:prstGeom>
        </p:spPr>
      </p:pic>
      <p:cxnSp>
        <p:nvCxnSpPr>
          <p:cNvPr id="103" name="Straight Arrow Connector 102">
            <a:extLst>
              <a:ext uri="{FF2B5EF4-FFF2-40B4-BE49-F238E27FC236}">
                <a16:creationId xmlns:a16="http://schemas.microsoft.com/office/drawing/2014/main" id="{DA33C117-56E3-26A4-9087-2F02EEA6557E}"/>
              </a:ext>
            </a:extLst>
          </p:cNvPr>
          <p:cNvCxnSpPr>
            <a:cxnSpLocks/>
          </p:cNvCxnSpPr>
          <p:nvPr/>
        </p:nvCxnSpPr>
        <p:spPr>
          <a:xfrm>
            <a:off x="3004836" y="3994258"/>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FB5038C3-42DE-E97D-BFCE-75455A55F315}"/>
              </a:ext>
            </a:extLst>
          </p:cNvPr>
          <p:cNvSpPr txBox="1"/>
          <p:nvPr/>
        </p:nvSpPr>
        <p:spPr>
          <a:xfrm>
            <a:off x="2922718" y="4474644"/>
            <a:ext cx="2433906" cy="215444"/>
          </a:xfrm>
          <a:prstGeom prst="rect">
            <a:avLst/>
          </a:prstGeom>
          <a:solidFill>
            <a:schemeClr val="bg1"/>
          </a:solidFill>
        </p:spPr>
        <p:txBody>
          <a:bodyPr wrap="square" rtlCol="0">
            <a:spAutoFit/>
          </a:bodyPr>
          <a:lstStyle/>
          <a:p>
            <a:r>
              <a:rPr lang="en-US" sz="800" dirty="0">
                <a:solidFill>
                  <a:srgbClr val="7030A0"/>
                </a:solidFill>
                <a:latin typeface="Segoe Print" panose="02000800000000000000" pitchFamily="2" charset="0"/>
                <a:cs typeface="Khmer UI" panose="020F0502020204030204" pitchFamily="34" charset="0"/>
              </a:rPr>
              <a:t>Temporal-Aware Counterfactual Reasoning</a:t>
            </a:r>
          </a:p>
        </p:txBody>
      </p:sp>
      <p:sp>
        <p:nvSpPr>
          <p:cNvPr id="162" name="TextBox 161">
            <a:extLst>
              <a:ext uri="{FF2B5EF4-FFF2-40B4-BE49-F238E27FC236}">
                <a16:creationId xmlns:a16="http://schemas.microsoft.com/office/drawing/2014/main" id="{D017C5F0-A039-AB8F-8032-AB434A0BC342}"/>
              </a:ext>
            </a:extLst>
          </p:cNvPr>
          <p:cNvSpPr txBox="1"/>
          <p:nvPr/>
        </p:nvSpPr>
        <p:spPr>
          <a:xfrm>
            <a:off x="2237446" y="5204815"/>
            <a:ext cx="899168" cy="338554"/>
          </a:xfrm>
          <a:prstGeom prst="rect">
            <a:avLst/>
          </a:prstGeom>
          <a:noFill/>
        </p:spPr>
        <p:txBody>
          <a:bodyPr wrap="square" rtlCol="0">
            <a:spAutoFit/>
          </a:bodyPr>
          <a:lstStyle/>
          <a:p>
            <a:r>
              <a:rPr lang="en-US" sz="400" dirty="0">
                <a:latin typeface="Segoe Print" panose="02000800000000000000" pitchFamily="2" charset="0"/>
              </a:rPr>
              <a:t>"The video introduces 10 principles of design. Which principle is introduced last in the video?"</a:t>
            </a:r>
          </a:p>
        </p:txBody>
      </p:sp>
      <p:pic>
        <p:nvPicPr>
          <p:cNvPr id="163" name="Graphic 162">
            <a:extLst>
              <a:ext uri="{FF2B5EF4-FFF2-40B4-BE49-F238E27FC236}">
                <a16:creationId xmlns:a16="http://schemas.microsoft.com/office/drawing/2014/main" id="{3D7A65F9-60F6-2A17-56B3-23A2CC228F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4495" y="4847061"/>
            <a:ext cx="472138" cy="109511"/>
          </a:xfrm>
          <a:prstGeom prst="rect">
            <a:avLst/>
          </a:prstGeom>
        </p:spPr>
      </p:pic>
      <p:pic>
        <p:nvPicPr>
          <p:cNvPr id="164" name="Graphic 163">
            <a:extLst>
              <a:ext uri="{FF2B5EF4-FFF2-40B4-BE49-F238E27FC236}">
                <a16:creationId xmlns:a16="http://schemas.microsoft.com/office/drawing/2014/main" id="{43F72D53-A9D5-B6B4-001D-CDB86011AC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95041" y="4975041"/>
            <a:ext cx="472138" cy="109511"/>
          </a:xfrm>
          <a:prstGeom prst="rect">
            <a:avLst/>
          </a:prstGeom>
        </p:spPr>
      </p:pic>
      <p:pic>
        <p:nvPicPr>
          <p:cNvPr id="169" name="Graphic 168">
            <a:extLst>
              <a:ext uri="{FF2B5EF4-FFF2-40B4-BE49-F238E27FC236}">
                <a16:creationId xmlns:a16="http://schemas.microsoft.com/office/drawing/2014/main" id="{B29F44F5-9EBE-B27F-9905-FF0444385C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6740" y="5000623"/>
            <a:ext cx="212028" cy="212028"/>
          </a:xfrm>
          <a:prstGeom prst="rect">
            <a:avLst/>
          </a:prstGeom>
        </p:spPr>
      </p:pic>
      <p:cxnSp>
        <p:nvCxnSpPr>
          <p:cNvPr id="170" name="Straight Arrow Connector 169">
            <a:extLst>
              <a:ext uri="{FF2B5EF4-FFF2-40B4-BE49-F238E27FC236}">
                <a16:creationId xmlns:a16="http://schemas.microsoft.com/office/drawing/2014/main" id="{A215FD7A-E82B-C684-110B-CA358942403C}"/>
              </a:ext>
            </a:extLst>
          </p:cNvPr>
          <p:cNvCxnSpPr>
            <a:cxnSpLocks/>
          </p:cNvCxnSpPr>
          <p:nvPr/>
        </p:nvCxnSpPr>
        <p:spPr>
          <a:xfrm>
            <a:off x="2983113" y="5112300"/>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1622191-13A4-6F34-C9DF-D9501F8DF95F}"/>
              </a:ext>
            </a:extLst>
          </p:cNvPr>
          <p:cNvCxnSpPr>
            <a:cxnSpLocks/>
          </p:cNvCxnSpPr>
          <p:nvPr/>
        </p:nvCxnSpPr>
        <p:spPr>
          <a:xfrm>
            <a:off x="3424467" y="5105526"/>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pic>
        <p:nvPicPr>
          <p:cNvPr id="211" name="Graphic 210">
            <a:extLst>
              <a:ext uri="{FF2B5EF4-FFF2-40B4-BE49-F238E27FC236}">
                <a16:creationId xmlns:a16="http://schemas.microsoft.com/office/drawing/2014/main" id="{3B1FDD27-4BC6-C715-59CA-50C39C34A3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V="1">
            <a:off x="2842762" y="4501296"/>
            <a:ext cx="140351" cy="140351"/>
          </a:xfrm>
          <a:prstGeom prst="rect">
            <a:avLst/>
          </a:prstGeom>
        </p:spPr>
      </p:pic>
      <p:sp>
        <p:nvSpPr>
          <p:cNvPr id="215" name="Curved Up Arrow 214">
            <a:extLst>
              <a:ext uri="{FF2B5EF4-FFF2-40B4-BE49-F238E27FC236}">
                <a16:creationId xmlns:a16="http://schemas.microsoft.com/office/drawing/2014/main" id="{D55DCBEA-F7A6-97D7-6ED6-DDCD8BBAB98E}"/>
              </a:ext>
            </a:extLst>
          </p:cNvPr>
          <p:cNvSpPr/>
          <p:nvPr/>
        </p:nvSpPr>
        <p:spPr>
          <a:xfrm flipV="1">
            <a:off x="2546242" y="4746355"/>
            <a:ext cx="114322" cy="95317"/>
          </a:xfrm>
          <a:prstGeom prst="curvedUp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6" name="Curved Up Arrow 215">
            <a:extLst>
              <a:ext uri="{FF2B5EF4-FFF2-40B4-BE49-F238E27FC236}">
                <a16:creationId xmlns:a16="http://schemas.microsoft.com/office/drawing/2014/main" id="{4B906437-34E5-F549-0263-1E207945E4E7}"/>
              </a:ext>
            </a:extLst>
          </p:cNvPr>
          <p:cNvSpPr/>
          <p:nvPr/>
        </p:nvSpPr>
        <p:spPr>
          <a:xfrm flipV="1">
            <a:off x="2645442" y="4746355"/>
            <a:ext cx="206374" cy="95317"/>
          </a:xfrm>
          <a:prstGeom prst="curvedUp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8" name="Curved Left Arrow 217">
            <a:extLst>
              <a:ext uri="{FF2B5EF4-FFF2-40B4-BE49-F238E27FC236}">
                <a16:creationId xmlns:a16="http://schemas.microsoft.com/office/drawing/2014/main" id="{338028A0-862A-9E26-1885-37D5D8515F34}"/>
              </a:ext>
            </a:extLst>
          </p:cNvPr>
          <p:cNvSpPr/>
          <p:nvPr/>
        </p:nvSpPr>
        <p:spPr>
          <a:xfrm>
            <a:off x="2903645" y="4894296"/>
            <a:ext cx="142793" cy="179743"/>
          </a:xfrm>
          <a:prstGeom prst="curvedLeftArrow">
            <a:avLst>
              <a:gd name="adj1" fmla="val 16034"/>
              <a:gd name="adj2" fmla="val 56724"/>
              <a:gd name="adj3" fmla="val 24458"/>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1" name="Curved Left Arrow 220">
            <a:extLst>
              <a:ext uri="{FF2B5EF4-FFF2-40B4-BE49-F238E27FC236}">
                <a16:creationId xmlns:a16="http://schemas.microsoft.com/office/drawing/2014/main" id="{4829FB12-49A6-50E6-764E-6126B23C037E}"/>
              </a:ext>
            </a:extLst>
          </p:cNvPr>
          <p:cNvSpPr/>
          <p:nvPr/>
        </p:nvSpPr>
        <p:spPr>
          <a:xfrm flipH="1" flipV="1">
            <a:off x="2295321" y="4888082"/>
            <a:ext cx="96128" cy="159243"/>
          </a:xfrm>
          <a:prstGeom prst="curvedLef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2" name="TextBox 221">
            <a:extLst>
              <a:ext uri="{FF2B5EF4-FFF2-40B4-BE49-F238E27FC236}">
                <a16:creationId xmlns:a16="http://schemas.microsoft.com/office/drawing/2014/main" id="{A48CD775-12C5-9ACE-D325-FBC3C94884F7}"/>
              </a:ext>
            </a:extLst>
          </p:cNvPr>
          <p:cNvSpPr txBox="1"/>
          <p:nvPr/>
        </p:nvSpPr>
        <p:spPr>
          <a:xfrm>
            <a:off x="2300063" y="5076835"/>
            <a:ext cx="726083" cy="169277"/>
          </a:xfrm>
          <a:prstGeom prst="rect">
            <a:avLst/>
          </a:prstGeom>
          <a:noFill/>
        </p:spPr>
        <p:txBody>
          <a:bodyPr wrap="square" rtlCol="0">
            <a:spAutoFit/>
          </a:bodyPr>
          <a:lstStyle/>
          <a:p>
            <a:r>
              <a:rPr lang="en-US" sz="500" dirty="0">
                <a:solidFill>
                  <a:srgbClr val="7030A0"/>
                </a:solidFill>
                <a:latin typeface="Segoe Print" panose="02000800000000000000" pitchFamily="2" charset="0"/>
                <a:cs typeface="Khmer UI" panose="020F0502020204030204" pitchFamily="34" charset="0"/>
              </a:rPr>
              <a:t>Shuffled Frames</a:t>
            </a:r>
          </a:p>
        </p:txBody>
      </p:sp>
      <p:sp>
        <p:nvSpPr>
          <p:cNvPr id="409" name="Rounded Rectangle 408">
            <a:extLst>
              <a:ext uri="{FF2B5EF4-FFF2-40B4-BE49-F238E27FC236}">
                <a16:creationId xmlns:a16="http://schemas.microsoft.com/office/drawing/2014/main" id="{6C115E72-A90D-78AE-56F1-60F60458F27B}"/>
              </a:ext>
            </a:extLst>
          </p:cNvPr>
          <p:cNvSpPr/>
          <p:nvPr/>
        </p:nvSpPr>
        <p:spPr>
          <a:xfrm>
            <a:off x="4880966" y="1813194"/>
            <a:ext cx="1375967" cy="252828"/>
          </a:xfrm>
          <a:prstGeom prst="roundRect">
            <a:avLst/>
          </a:prstGeom>
          <a:solidFill>
            <a:srgbClr val="DBE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LLM Decoder</a:t>
            </a:r>
          </a:p>
        </p:txBody>
      </p:sp>
      <p:pic>
        <p:nvPicPr>
          <p:cNvPr id="407" name="Graphic 406">
            <a:extLst>
              <a:ext uri="{FF2B5EF4-FFF2-40B4-BE49-F238E27FC236}">
                <a16:creationId xmlns:a16="http://schemas.microsoft.com/office/drawing/2014/main" id="{BD8BEDAD-A9AE-44F5-A03F-1B41A9A3A9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6079" y="1849059"/>
            <a:ext cx="206266" cy="206402"/>
          </a:xfrm>
          <a:prstGeom prst="rect">
            <a:avLst/>
          </a:prstGeom>
        </p:spPr>
      </p:pic>
      <p:sp>
        <p:nvSpPr>
          <p:cNvPr id="410" name="Rounded Rectangle 409">
            <a:extLst>
              <a:ext uri="{FF2B5EF4-FFF2-40B4-BE49-F238E27FC236}">
                <a16:creationId xmlns:a16="http://schemas.microsoft.com/office/drawing/2014/main" id="{9D5FB832-54D5-D1BF-7076-C8A4F582F5CC}"/>
              </a:ext>
            </a:extLst>
          </p:cNvPr>
          <p:cNvSpPr/>
          <p:nvPr/>
        </p:nvSpPr>
        <p:spPr>
          <a:xfrm>
            <a:off x="4889369" y="2178597"/>
            <a:ext cx="1375967" cy="252828"/>
          </a:xfrm>
          <a:prstGeom prst="roundRect">
            <a:avLst/>
          </a:prstGeom>
          <a:solidFill>
            <a:srgbClr val="DBE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Vision Encoder</a:t>
            </a:r>
          </a:p>
        </p:txBody>
      </p:sp>
      <p:pic>
        <p:nvPicPr>
          <p:cNvPr id="403" name="Graphic 402">
            <a:extLst>
              <a:ext uri="{FF2B5EF4-FFF2-40B4-BE49-F238E27FC236}">
                <a16:creationId xmlns:a16="http://schemas.microsoft.com/office/drawing/2014/main" id="{637B40E3-6935-96E6-1C61-37A40283C3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4699" y="2206382"/>
            <a:ext cx="207910" cy="207910"/>
          </a:xfrm>
          <a:prstGeom prst="rect">
            <a:avLst/>
          </a:prstGeom>
        </p:spPr>
      </p:pic>
      <p:sp>
        <p:nvSpPr>
          <p:cNvPr id="411" name="Rounded Rectangle 410">
            <a:extLst>
              <a:ext uri="{FF2B5EF4-FFF2-40B4-BE49-F238E27FC236}">
                <a16:creationId xmlns:a16="http://schemas.microsoft.com/office/drawing/2014/main" id="{05A5D818-1060-139C-78C7-C22605A521C3}"/>
              </a:ext>
            </a:extLst>
          </p:cNvPr>
          <p:cNvSpPr/>
          <p:nvPr/>
        </p:nvSpPr>
        <p:spPr>
          <a:xfrm>
            <a:off x="6820183" y="1569961"/>
            <a:ext cx="1546532" cy="1364315"/>
          </a:xfrm>
          <a:prstGeom prst="roundRect">
            <a:avLst/>
          </a:prstGeom>
          <a:solidFill>
            <a:srgbClr val="FFFAFA"/>
          </a:solidFill>
          <a:ln w="15875">
            <a:solidFill>
              <a:srgbClr val="FF62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TextBox 411">
            <a:extLst>
              <a:ext uri="{FF2B5EF4-FFF2-40B4-BE49-F238E27FC236}">
                <a16:creationId xmlns:a16="http://schemas.microsoft.com/office/drawing/2014/main" id="{AE569509-3AF2-2FE2-3FB4-4FADBB7AAB33}"/>
              </a:ext>
            </a:extLst>
          </p:cNvPr>
          <p:cNvSpPr txBox="1"/>
          <p:nvPr/>
        </p:nvSpPr>
        <p:spPr>
          <a:xfrm>
            <a:off x="7174013" y="2432115"/>
            <a:ext cx="948083" cy="123111"/>
          </a:xfrm>
          <a:prstGeom prst="rect">
            <a:avLst/>
          </a:prstGeom>
          <a:solidFill>
            <a:srgbClr val="FFFAFA"/>
          </a:solidFill>
        </p:spPr>
        <p:txBody>
          <a:bodyPr wrap="square" lIns="0" tIns="0" rIns="0" bIns="0" rtlCol="0">
            <a:spAutoFit/>
          </a:bodyPr>
          <a:lstStyle/>
          <a:p>
            <a:r>
              <a:rPr lang="en-US" sz="800" dirty="0">
                <a:solidFill>
                  <a:srgbClr val="8AB28C"/>
                </a:solidFill>
                <a:latin typeface="Segoe Print" panose="02000800000000000000" pitchFamily="2" charset="0"/>
                <a:cs typeface="Khmer UI" panose="020F0502020204030204" pitchFamily="34" charset="0"/>
              </a:rPr>
              <a:t>Loss Computation</a:t>
            </a:r>
          </a:p>
        </p:txBody>
      </p:sp>
      <p:cxnSp>
        <p:nvCxnSpPr>
          <p:cNvPr id="413" name="Straight Arrow Connector 412">
            <a:extLst>
              <a:ext uri="{FF2B5EF4-FFF2-40B4-BE49-F238E27FC236}">
                <a16:creationId xmlns:a16="http://schemas.microsoft.com/office/drawing/2014/main" id="{B464F580-3830-50C1-1C8A-F52E6DAECDB3}"/>
              </a:ext>
            </a:extLst>
          </p:cNvPr>
          <p:cNvCxnSpPr>
            <a:cxnSpLocks/>
          </p:cNvCxnSpPr>
          <p:nvPr/>
        </p:nvCxnSpPr>
        <p:spPr>
          <a:xfrm flipH="1">
            <a:off x="6502064" y="2178597"/>
            <a:ext cx="28860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7" name="TextBox 416">
            <a:extLst>
              <a:ext uri="{FF2B5EF4-FFF2-40B4-BE49-F238E27FC236}">
                <a16:creationId xmlns:a16="http://schemas.microsoft.com/office/drawing/2014/main" id="{B0EC9BA6-0999-FC54-AA61-51948A2D1092}"/>
              </a:ext>
            </a:extLst>
          </p:cNvPr>
          <p:cNvSpPr txBox="1"/>
          <p:nvPr/>
        </p:nvSpPr>
        <p:spPr>
          <a:xfrm>
            <a:off x="7361318" y="1495942"/>
            <a:ext cx="488486" cy="123111"/>
          </a:xfrm>
          <a:prstGeom prst="rect">
            <a:avLst/>
          </a:prstGeom>
          <a:solidFill>
            <a:schemeClr val="bg1"/>
          </a:solidFill>
        </p:spPr>
        <p:txBody>
          <a:bodyPr wrap="square" lIns="0" tIns="0" rIns="0" bIns="0" rtlCol="0">
            <a:spAutoFit/>
          </a:bodyPr>
          <a:lstStyle/>
          <a:p>
            <a:r>
              <a:rPr lang="en-US" sz="800" dirty="0">
                <a:solidFill>
                  <a:srgbClr val="FF6247"/>
                </a:solidFill>
                <a:latin typeface="Segoe Print" panose="02000800000000000000" pitchFamily="2" charset="0"/>
                <a:cs typeface="Khmer UI" panose="020F0502020204030204" pitchFamily="34" charset="0"/>
              </a:rPr>
              <a:t> Update </a:t>
            </a:r>
          </a:p>
        </p:txBody>
      </p:sp>
      <p:sp>
        <p:nvSpPr>
          <p:cNvPr id="421" name="Rounded Rectangle 420">
            <a:extLst>
              <a:ext uri="{FF2B5EF4-FFF2-40B4-BE49-F238E27FC236}">
                <a16:creationId xmlns:a16="http://schemas.microsoft.com/office/drawing/2014/main" id="{30F6E664-6F32-5EFC-B4AD-F8BA1ED17141}"/>
              </a:ext>
            </a:extLst>
          </p:cNvPr>
          <p:cNvSpPr/>
          <p:nvPr/>
        </p:nvSpPr>
        <p:spPr>
          <a:xfrm>
            <a:off x="7016315" y="2587775"/>
            <a:ext cx="1208009" cy="282877"/>
          </a:xfrm>
          <a:prstGeom prst="roundRect">
            <a:avLst/>
          </a:prstGeom>
          <a:solidFill>
            <a:srgbClr val="FEF7E9"/>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ounded Rectangle 421">
            <a:extLst>
              <a:ext uri="{FF2B5EF4-FFF2-40B4-BE49-F238E27FC236}">
                <a16:creationId xmlns:a16="http://schemas.microsoft.com/office/drawing/2014/main" id="{FF61ED83-BF55-C0A5-55C9-7B762F0CB783}"/>
              </a:ext>
            </a:extLst>
          </p:cNvPr>
          <p:cNvSpPr/>
          <p:nvPr/>
        </p:nvSpPr>
        <p:spPr>
          <a:xfrm>
            <a:off x="7094195" y="2638110"/>
            <a:ext cx="203982" cy="193960"/>
          </a:xfrm>
          <a:prstGeom prst="roundRect">
            <a:avLst/>
          </a:prstGeom>
          <a:solidFill>
            <a:srgbClr val="F8DEDE"/>
          </a:solidFill>
          <a:ln w="12700">
            <a:solidFill>
              <a:srgbClr val="CD7E75"/>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a:t>
            </a:r>
            <a:r>
              <a:rPr lang="en-US" sz="800" baseline="-25000" dirty="0">
                <a:solidFill>
                  <a:schemeClr val="tx1"/>
                </a:solidFill>
              </a:rPr>
              <a:t>1</a:t>
            </a:r>
          </a:p>
        </p:txBody>
      </p:sp>
      <p:sp>
        <p:nvSpPr>
          <p:cNvPr id="423" name="Rounded Rectangle 422">
            <a:extLst>
              <a:ext uri="{FF2B5EF4-FFF2-40B4-BE49-F238E27FC236}">
                <a16:creationId xmlns:a16="http://schemas.microsoft.com/office/drawing/2014/main" id="{234383A1-B51E-2FA2-748E-2EF7651272D0}"/>
              </a:ext>
            </a:extLst>
          </p:cNvPr>
          <p:cNvSpPr/>
          <p:nvPr/>
        </p:nvSpPr>
        <p:spPr>
          <a:xfrm>
            <a:off x="7365907" y="2638110"/>
            <a:ext cx="203982" cy="193960"/>
          </a:xfrm>
          <a:prstGeom prst="roundRect">
            <a:avLst/>
          </a:prstGeom>
          <a:solidFill>
            <a:srgbClr val="E2EFE1"/>
          </a:solidFill>
          <a:ln w="12700">
            <a:solidFill>
              <a:srgbClr val="A4C89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a:t>
            </a:r>
            <a:r>
              <a:rPr lang="en-US" sz="800" baseline="-25000" dirty="0">
                <a:solidFill>
                  <a:schemeClr val="tx1"/>
                </a:solidFill>
              </a:rPr>
              <a:t>2</a:t>
            </a:r>
          </a:p>
        </p:txBody>
      </p:sp>
      <p:sp>
        <p:nvSpPr>
          <p:cNvPr id="424" name="TextBox 423">
            <a:extLst>
              <a:ext uri="{FF2B5EF4-FFF2-40B4-BE49-F238E27FC236}">
                <a16:creationId xmlns:a16="http://schemas.microsoft.com/office/drawing/2014/main" id="{E772D7C9-7279-2D43-9C75-7E1EEC6E285A}"/>
              </a:ext>
            </a:extLst>
          </p:cNvPr>
          <p:cNvSpPr txBox="1"/>
          <p:nvPr/>
        </p:nvSpPr>
        <p:spPr>
          <a:xfrm>
            <a:off x="7620319" y="2545009"/>
            <a:ext cx="257027" cy="276999"/>
          </a:xfrm>
          <a:prstGeom prst="rect">
            <a:avLst/>
          </a:prstGeom>
          <a:noFill/>
        </p:spPr>
        <p:txBody>
          <a:bodyPr wrap="square" lIns="0" tIns="0" rIns="0" bIns="0" rtlCol="0">
            <a:spAutoFit/>
          </a:bodyPr>
          <a:lstStyle/>
          <a:p>
            <a:r>
              <a:rPr lang="en-US" dirty="0"/>
              <a:t>…</a:t>
            </a:r>
          </a:p>
        </p:txBody>
      </p:sp>
      <p:sp>
        <p:nvSpPr>
          <p:cNvPr id="425" name="Rounded Rectangle 424">
            <a:extLst>
              <a:ext uri="{FF2B5EF4-FFF2-40B4-BE49-F238E27FC236}">
                <a16:creationId xmlns:a16="http://schemas.microsoft.com/office/drawing/2014/main" id="{CE3B5C2F-B164-E092-5ED1-F9DB289A7B97}"/>
              </a:ext>
            </a:extLst>
          </p:cNvPr>
          <p:cNvSpPr/>
          <p:nvPr/>
        </p:nvSpPr>
        <p:spPr>
          <a:xfrm>
            <a:off x="7877346" y="2634578"/>
            <a:ext cx="203982" cy="193960"/>
          </a:xfrm>
          <a:prstGeom prst="roundRect">
            <a:avLst/>
          </a:prstGeom>
          <a:solidFill>
            <a:srgbClr val="EEE6F1"/>
          </a:solidFill>
          <a:ln w="12700">
            <a:solidFill>
              <a:srgbClr val="C6B4D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a:t>
            </a:r>
            <a:r>
              <a:rPr lang="en-US" sz="800" baseline="-25000" dirty="0">
                <a:solidFill>
                  <a:schemeClr val="tx1"/>
                </a:solidFill>
              </a:rPr>
              <a:t>G</a:t>
            </a:r>
          </a:p>
        </p:txBody>
      </p:sp>
      <p:sp>
        <p:nvSpPr>
          <p:cNvPr id="426" name="Rounded Rectangle 425">
            <a:extLst>
              <a:ext uri="{FF2B5EF4-FFF2-40B4-BE49-F238E27FC236}">
                <a16:creationId xmlns:a16="http://schemas.microsoft.com/office/drawing/2014/main" id="{2EBEABEC-4B3C-3C85-2203-008D75B5DB94}"/>
              </a:ext>
            </a:extLst>
          </p:cNvPr>
          <p:cNvSpPr/>
          <p:nvPr/>
        </p:nvSpPr>
        <p:spPr>
          <a:xfrm>
            <a:off x="7000894" y="2086692"/>
            <a:ext cx="1208009" cy="282877"/>
          </a:xfrm>
          <a:prstGeom prst="roundRect">
            <a:avLst/>
          </a:prstGeom>
          <a:solidFill>
            <a:srgbClr val="FEF7E9"/>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ounded Rectangle 426">
            <a:extLst>
              <a:ext uri="{FF2B5EF4-FFF2-40B4-BE49-F238E27FC236}">
                <a16:creationId xmlns:a16="http://schemas.microsoft.com/office/drawing/2014/main" id="{5A2DA5EC-B7CB-A7D0-000A-EA78D681BE30}"/>
              </a:ext>
            </a:extLst>
          </p:cNvPr>
          <p:cNvSpPr/>
          <p:nvPr/>
        </p:nvSpPr>
        <p:spPr>
          <a:xfrm>
            <a:off x="7078774" y="2137027"/>
            <a:ext cx="203982" cy="193960"/>
          </a:xfrm>
          <a:prstGeom prst="roundRect">
            <a:avLst/>
          </a:prstGeom>
          <a:solidFill>
            <a:srgbClr val="F8DEDE"/>
          </a:solidFill>
          <a:ln w="12700">
            <a:solidFill>
              <a:srgbClr val="CD7E75"/>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A</a:t>
            </a:r>
            <a:r>
              <a:rPr lang="en-US" sz="800" baseline="-25000" dirty="0">
                <a:solidFill>
                  <a:schemeClr val="tx1"/>
                </a:solidFill>
              </a:rPr>
              <a:t>1</a:t>
            </a:r>
          </a:p>
        </p:txBody>
      </p:sp>
      <p:sp>
        <p:nvSpPr>
          <p:cNvPr id="428" name="Rounded Rectangle 427">
            <a:extLst>
              <a:ext uri="{FF2B5EF4-FFF2-40B4-BE49-F238E27FC236}">
                <a16:creationId xmlns:a16="http://schemas.microsoft.com/office/drawing/2014/main" id="{1B468B19-AA2D-8AA0-EAFF-9C92DBD751AC}"/>
              </a:ext>
            </a:extLst>
          </p:cNvPr>
          <p:cNvSpPr/>
          <p:nvPr/>
        </p:nvSpPr>
        <p:spPr>
          <a:xfrm>
            <a:off x="7350486" y="2137027"/>
            <a:ext cx="203982" cy="193960"/>
          </a:xfrm>
          <a:prstGeom prst="roundRect">
            <a:avLst/>
          </a:prstGeom>
          <a:solidFill>
            <a:srgbClr val="E2EFE1"/>
          </a:solidFill>
          <a:ln w="12700">
            <a:solidFill>
              <a:srgbClr val="A4C89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A</a:t>
            </a:r>
            <a:r>
              <a:rPr lang="en-US" sz="800" baseline="-25000" dirty="0">
                <a:solidFill>
                  <a:schemeClr val="tx1"/>
                </a:solidFill>
              </a:rPr>
              <a:t>2</a:t>
            </a:r>
          </a:p>
        </p:txBody>
      </p:sp>
      <p:sp>
        <p:nvSpPr>
          <p:cNvPr id="429" name="TextBox 428">
            <a:extLst>
              <a:ext uri="{FF2B5EF4-FFF2-40B4-BE49-F238E27FC236}">
                <a16:creationId xmlns:a16="http://schemas.microsoft.com/office/drawing/2014/main" id="{017E91D0-4E77-4EE1-9A16-35388A9E1CB8}"/>
              </a:ext>
            </a:extLst>
          </p:cNvPr>
          <p:cNvSpPr txBox="1"/>
          <p:nvPr/>
        </p:nvSpPr>
        <p:spPr>
          <a:xfrm>
            <a:off x="7604898" y="2043926"/>
            <a:ext cx="257027" cy="276999"/>
          </a:xfrm>
          <a:prstGeom prst="rect">
            <a:avLst/>
          </a:prstGeom>
          <a:noFill/>
        </p:spPr>
        <p:txBody>
          <a:bodyPr wrap="square" lIns="0" tIns="0" rIns="0" bIns="0" rtlCol="0">
            <a:spAutoFit/>
          </a:bodyPr>
          <a:lstStyle/>
          <a:p>
            <a:r>
              <a:rPr lang="en-US" dirty="0"/>
              <a:t>…</a:t>
            </a:r>
          </a:p>
        </p:txBody>
      </p:sp>
      <p:sp>
        <p:nvSpPr>
          <p:cNvPr id="430" name="Rounded Rectangle 429">
            <a:extLst>
              <a:ext uri="{FF2B5EF4-FFF2-40B4-BE49-F238E27FC236}">
                <a16:creationId xmlns:a16="http://schemas.microsoft.com/office/drawing/2014/main" id="{CE537471-A084-313F-4581-29E4228CB150}"/>
              </a:ext>
            </a:extLst>
          </p:cNvPr>
          <p:cNvSpPr/>
          <p:nvPr/>
        </p:nvSpPr>
        <p:spPr>
          <a:xfrm>
            <a:off x="7861925" y="2133495"/>
            <a:ext cx="203982" cy="193960"/>
          </a:xfrm>
          <a:prstGeom prst="roundRect">
            <a:avLst/>
          </a:prstGeom>
          <a:solidFill>
            <a:srgbClr val="EEE6F1"/>
          </a:solidFill>
          <a:ln w="12700">
            <a:solidFill>
              <a:srgbClr val="C6B4D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A</a:t>
            </a:r>
            <a:r>
              <a:rPr lang="en-US" sz="800" baseline="-25000" dirty="0">
                <a:solidFill>
                  <a:schemeClr val="tx1"/>
                </a:solidFill>
              </a:rPr>
              <a:t>G</a:t>
            </a:r>
          </a:p>
        </p:txBody>
      </p:sp>
      <p:sp>
        <p:nvSpPr>
          <p:cNvPr id="431" name="TextBox 430">
            <a:extLst>
              <a:ext uri="{FF2B5EF4-FFF2-40B4-BE49-F238E27FC236}">
                <a16:creationId xmlns:a16="http://schemas.microsoft.com/office/drawing/2014/main" id="{EC758117-A197-8882-DCA0-6276D45B1F20}"/>
              </a:ext>
            </a:extLst>
          </p:cNvPr>
          <p:cNvSpPr txBox="1"/>
          <p:nvPr/>
        </p:nvSpPr>
        <p:spPr>
          <a:xfrm>
            <a:off x="6909860" y="1950876"/>
            <a:ext cx="1432835" cy="123111"/>
          </a:xfrm>
          <a:prstGeom prst="rect">
            <a:avLst/>
          </a:prstGeom>
          <a:solidFill>
            <a:srgbClr val="FFFAFA"/>
          </a:solidFill>
        </p:spPr>
        <p:txBody>
          <a:bodyPr wrap="square" lIns="0" tIns="0" rIns="0" bIns="0" rtlCol="0">
            <a:spAutoFit/>
          </a:bodyPr>
          <a:lstStyle/>
          <a:p>
            <a:r>
              <a:rPr lang="en-US" sz="800" dirty="0">
                <a:solidFill>
                  <a:srgbClr val="EC9288"/>
                </a:solidFill>
                <a:latin typeface="Segoe Print" panose="02000800000000000000" pitchFamily="2" charset="0"/>
                <a:cs typeface="Khmer UI" panose="020F0502020204030204" pitchFamily="34" charset="0"/>
              </a:rPr>
              <a:t>Only Keep Key Tokens’ Loss</a:t>
            </a:r>
          </a:p>
        </p:txBody>
      </p:sp>
      <p:sp>
        <p:nvSpPr>
          <p:cNvPr id="435" name="Up Arrow 434">
            <a:extLst>
              <a:ext uri="{FF2B5EF4-FFF2-40B4-BE49-F238E27FC236}">
                <a16:creationId xmlns:a16="http://schemas.microsoft.com/office/drawing/2014/main" id="{2EFCBEC2-335B-9781-5737-38200F05E327}"/>
              </a:ext>
            </a:extLst>
          </p:cNvPr>
          <p:cNvSpPr/>
          <p:nvPr/>
        </p:nvSpPr>
        <p:spPr>
          <a:xfrm>
            <a:off x="7550331" y="1776350"/>
            <a:ext cx="139175" cy="160827"/>
          </a:xfrm>
          <a:prstGeom prst="upArrow">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TextBox 435">
            <a:extLst>
              <a:ext uri="{FF2B5EF4-FFF2-40B4-BE49-F238E27FC236}">
                <a16:creationId xmlns:a16="http://schemas.microsoft.com/office/drawing/2014/main" id="{95771DC4-0080-0731-ED43-7B376B007B7A}"/>
              </a:ext>
            </a:extLst>
          </p:cNvPr>
          <p:cNvSpPr txBox="1"/>
          <p:nvPr/>
        </p:nvSpPr>
        <p:spPr>
          <a:xfrm>
            <a:off x="6953151" y="1661648"/>
            <a:ext cx="1324310" cy="123111"/>
          </a:xfrm>
          <a:prstGeom prst="rect">
            <a:avLst/>
          </a:prstGeom>
          <a:solidFill>
            <a:srgbClr val="FFFAFA"/>
          </a:solidFill>
        </p:spPr>
        <p:txBody>
          <a:bodyPr wrap="square" lIns="0" tIns="0" rIns="0" bIns="0" rtlCol="0">
            <a:spAutoFit/>
          </a:bodyPr>
          <a:lstStyle/>
          <a:p>
            <a:r>
              <a:rPr lang="en-US" sz="800" dirty="0">
                <a:solidFill>
                  <a:srgbClr val="8AB28C"/>
                </a:solidFill>
                <a:latin typeface="Segoe Print" panose="02000800000000000000" pitchFamily="2" charset="0"/>
                <a:cs typeface="Khmer UI" panose="020F0502020204030204" pitchFamily="34" charset="0"/>
              </a:rPr>
              <a:t>Policy Grad. Optimization</a:t>
            </a:r>
          </a:p>
        </p:txBody>
      </p:sp>
      <p:pic>
        <p:nvPicPr>
          <p:cNvPr id="446" name="Graphic 445">
            <a:extLst>
              <a:ext uri="{FF2B5EF4-FFF2-40B4-BE49-F238E27FC236}">
                <a16:creationId xmlns:a16="http://schemas.microsoft.com/office/drawing/2014/main" id="{D01EBCE9-DDFC-251E-2691-2DD4071DB44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7465" y="3383552"/>
            <a:ext cx="225059" cy="225059"/>
          </a:xfrm>
          <a:prstGeom prst="rect">
            <a:avLst/>
          </a:prstGeom>
        </p:spPr>
      </p:pic>
      <p:sp>
        <p:nvSpPr>
          <p:cNvPr id="488" name="Rounded Rectangle 487">
            <a:extLst>
              <a:ext uri="{FF2B5EF4-FFF2-40B4-BE49-F238E27FC236}">
                <a16:creationId xmlns:a16="http://schemas.microsoft.com/office/drawing/2014/main" id="{5E3076C1-3664-B7A4-D539-39065A7AD210}"/>
              </a:ext>
            </a:extLst>
          </p:cNvPr>
          <p:cNvSpPr/>
          <p:nvPr/>
        </p:nvSpPr>
        <p:spPr>
          <a:xfrm>
            <a:off x="3632681" y="3667207"/>
            <a:ext cx="2145900" cy="731453"/>
          </a:xfrm>
          <a:prstGeom prst="roundRect">
            <a:avLst/>
          </a:prstGeom>
          <a:solidFill>
            <a:srgbClr val="FFF5EF"/>
          </a:solid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9" name="Rounded Rectangle 488">
            <a:extLst>
              <a:ext uri="{FF2B5EF4-FFF2-40B4-BE49-F238E27FC236}">
                <a16:creationId xmlns:a16="http://schemas.microsoft.com/office/drawing/2014/main" id="{F33FC21D-B46F-8B7B-3400-65E7DD469D2C}"/>
              </a:ext>
            </a:extLst>
          </p:cNvPr>
          <p:cNvSpPr/>
          <p:nvPr/>
        </p:nvSpPr>
        <p:spPr>
          <a:xfrm>
            <a:off x="3651537" y="4746173"/>
            <a:ext cx="2145900" cy="731453"/>
          </a:xfrm>
          <a:prstGeom prst="roundRect">
            <a:avLst/>
          </a:prstGeom>
          <a:solidFill>
            <a:srgbClr val="F8F8FF"/>
          </a:solid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Curved Left Arrow 489">
            <a:extLst>
              <a:ext uri="{FF2B5EF4-FFF2-40B4-BE49-F238E27FC236}">
                <a16:creationId xmlns:a16="http://schemas.microsoft.com/office/drawing/2014/main" id="{8647A2AD-8A47-DE96-91F6-35DC19D6BE94}"/>
              </a:ext>
            </a:extLst>
          </p:cNvPr>
          <p:cNvSpPr/>
          <p:nvPr/>
        </p:nvSpPr>
        <p:spPr>
          <a:xfrm flipV="1">
            <a:off x="8309508" y="2891398"/>
            <a:ext cx="304810" cy="362580"/>
          </a:xfrm>
          <a:prstGeom prst="curvedLeftArrow">
            <a:avLst/>
          </a:prstGeom>
          <a:solidFill>
            <a:srgbClr val="BA92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1" name="Rounded Rectangle 490">
            <a:extLst>
              <a:ext uri="{FF2B5EF4-FFF2-40B4-BE49-F238E27FC236}">
                <a16:creationId xmlns:a16="http://schemas.microsoft.com/office/drawing/2014/main" id="{D4E18531-90C3-1238-614D-D9EF138CD82D}"/>
              </a:ext>
            </a:extLst>
          </p:cNvPr>
          <p:cNvSpPr/>
          <p:nvPr/>
        </p:nvSpPr>
        <p:spPr>
          <a:xfrm>
            <a:off x="5996448" y="3640504"/>
            <a:ext cx="2306004" cy="738706"/>
          </a:xfrm>
          <a:prstGeom prst="roundRect">
            <a:avLst/>
          </a:prstGeom>
          <a:solidFill>
            <a:srgbClr val="FFFFF0"/>
          </a:solid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TextBox 491">
            <a:extLst>
              <a:ext uri="{FF2B5EF4-FFF2-40B4-BE49-F238E27FC236}">
                <a16:creationId xmlns:a16="http://schemas.microsoft.com/office/drawing/2014/main" id="{20DB784A-E4D7-9822-A6FC-DD1BFC11A6E9}"/>
              </a:ext>
            </a:extLst>
          </p:cNvPr>
          <p:cNvSpPr txBox="1"/>
          <p:nvPr/>
        </p:nvSpPr>
        <p:spPr>
          <a:xfrm>
            <a:off x="6036608" y="3695134"/>
            <a:ext cx="1327244" cy="107722"/>
          </a:xfrm>
          <a:prstGeom prst="rect">
            <a:avLst/>
          </a:prstGeom>
          <a:solidFill>
            <a:srgbClr val="FFFFF0"/>
          </a:solidFill>
        </p:spPr>
        <p:txBody>
          <a:bodyPr wrap="square" tIns="0" bIns="0" rtlCol="0">
            <a:spAutoFit/>
          </a:bodyPr>
          <a:lstStyle/>
          <a:p>
            <a:r>
              <a:rPr lang="en-US" sz="700" dirty="0">
                <a:solidFill>
                  <a:schemeClr val="tx1">
                    <a:lumMod val="85000"/>
                    <a:lumOff val="15000"/>
                  </a:schemeClr>
                </a:solidFill>
                <a:latin typeface="Segoe Print" panose="02000800000000000000" pitchFamily="2" charset="0"/>
                <a:cs typeface="Khmer UI" panose="020F0502020204030204" pitchFamily="34" charset="0"/>
              </a:rPr>
              <a:t>Entropy Calculation</a:t>
            </a:r>
          </a:p>
        </p:txBody>
      </p:sp>
      <p:sp>
        <p:nvSpPr>
          <p:cNvPr id="509" name="TextBox 508">
            <a:extLst>
              <a:ext uri="{FF2B5EF4-FFF2-40B4-BE49-F238E27FC236}">
                <a16:creationId xmlns:a16="http://schemas.microsoft.com/office/drawing/2014/main" id="{1A6381AB-440E-C72E-476D-31A12FC3081C}"/>
              </a:ext>
            </a:extLst>
          </p:cNvPr>
          <p:cNvSpPr txBox="1"/>
          <p:nvPr/>
        </p:nvSpPr>
        <p:spPr>
          <a:xfrm>
            <a:off x="6082448" y="4161793"/>
            <a:ext cx="1350429" cy="184666"/>
          </a:xfrm>
          <a:prstGeom prst="rect">
            <a:avLst/>
          </a:prstGeom>
          <a:solidFill>
            <a:srgbClr val="FFFFF0"/>
          </a:solidFill>
        </p:spPr>
        <p:txBody>
          <a:bodyPr wrap="square" lIns="0" tIns="0" rIns="0" bIns="0" rtlCol="0">
            <a:spAutoFit/>
          </a:bodyPr>
          <a:lstStyle/>
          <a:p>
            <a:r>
              <a:rPr lang="en-US" sz="600" dirty="0">
                <a:solidFill>
                  <a:srgbClr val="FF6247"/>
                </a:solidFill>
                <a:latin typeface="Segoe Print" panose="02000800000000000000" pitchFamily="2" charset="0"/>
                <a:cs typeface="Khmer UI" panose="020F0502020204030204" pitchFamily="34" charset="0"/>
              </a:rPr>
              <a:t>High Entropy – Uncertain Tokens</a:t>
            </a:r>
          </a:p>
          <a:p>
            <a:r>
              <a:rPr lang="en-US" sz="600" dirty="0">
                <a:solidFill>
                  <a:srgbClr val="0070C0"/>
                </a:solidFill>
                <a:latin typeface="Segoe Print" panose="02000800000000000000" pitchFamily="2" charset="0"/>
                <a:cs typeface="Khmer UI" panose="020F0502020204030204" pitchFamily="34" charset="0"/>
              </a:rPr>
              <a:t>Low Entropy – Certain Tokens</a:t>
            </a:r>
          </a:p>
        </p:txBody>
      </p:sp>
      <p:sp>
        <p:nvSpPr>
          <p:cNvPr id="3" name="TextBox 2">
            <a:extLst>
              <a:ext uri="{FF2B5EF4-FFF2-40B4-BE49-F238E27FC236}">
                <a16:creationId xmlns:a16="http://schemas.microsoft.com/office/drawing/2014/main" id="{EFAED401-5543-48DB-52CA-6C9A84AE89FF}"/>
              </a:ext>
            </a:extLst>
          </p:cNvPr>
          <p:cNvSpPr txBox="1"/>
          <p:nvPr/>
        </p:nvSpPr>
        <p:spPr>
          <a:xfrm>
            <a:off x="6140610" y="4473330"/>
            <a:ext cx="1304982" cy="215444"/>
          </a:xfrm>
          <a:prstGeom prst="rect">
            <a:avLst/>
          </a:prstGeom>
          <a:noFill/>
        </p:spPr>
        <p:txBody>
          <a:bodyPr wrap="square">
            <a:spAutoFit/>
          </a:bodyPr>
          <a:lstStyle/>
          <a:p>
            <a:r>
              <a:rPr lang="en-US" sz="800" dirty="0">
                <a:solidFill>
                  <a:srgbClr val="598556"/>
                </a:solidFill>
                <a:latin typeface="Segoe Print" panose="02000800000000000000" pitchFamily="2" charset="0"/>
                <a:cs typeface="Khmer UI" panose="020F0502020204030204" pitchFamily="34" charset="0"/>
              </a:rPr>
              <a:t>Final Selected Tokens</a:t>
            </a:r>
          </a:p>
        </p:txBody>
      </p:sp>
      <p:pic>
        <p:nvPicPr>
          <p:cNvPr id="16" name="Graphic 15">
            <a:extLst>
              <a:ext uri="{FF2B5EF4-FFF2-40B4-BE49-F238E27FC236}">
                <a16:creationId xmlns:a16="http://schemas.microsoft.com/office/drawing/2014/main" id="{88813CDD-3068-20E3-1E7D-4A6F456BED9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92491" y="4459312"/>
            <a:ext cx="202696" cy="202696"/>
          </a:xfrm>
          <a:prstGeom prst="rect">
            <a:avLst/>
          </a:prstGeom>
        </p:spPr>
      </p:pic>
      <p:pic>
        <p:nvPicPr>
          <p:cNvPr id="20" name="Graphic 19">
            <a:extLst>
              <a:ext uri="{FF2B5EF4-FFF2-40B4-BE49-F238E27FC236}">
                <a16:creationId xmlns:a16="http://schemas.microsoft.com/office/drawing/2014/main" id="{BF1B63C2-7852-0E90-D017-7BCE10F994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1052114">
            <a:off x="2098555" y="2462342"/>
            <a:ext cx="330401" cy="330401"/>
          </a:xfrm>
          <a:prstGeom prst="rect">
            <a:avLst/>
          </a:prstGeom>
        </p:spPr>
      </p:pic>
      <p:cxnSp>
        <p:nvCxnSpPr>
          <p:cNvPr id="449" name="Straight Connector 448">
            <a:extLst>
              <a:ext uri="{FF2B5EF4-FFF2-40B4-BE49-F238E27FC236}">
                <a16:creationId xmlns:a16="http://schemas.microsoft.com/office/drawing/2014/main" id="{73AFC887-2AD9-911F-C707-027EE5178106}"/>
              </a:ext>
            </a:extLst>
          </p:cNvPr>
          <p:cNvCxnSpPr>
            <a:cxnSpLocks/>
          </p:cNvCxnSpPr>
          <p:nvPr/>
        </p:nvCxnSpPr>
        <p:spPr>
          <a:xfrm>
            <a:off x="6108546" y="3971390"/>
            <a:ext cx="211506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451" name="Oval 450">
            <a:extLst>
              <a:ext uri="{FF2B5EF4-FFF2-40B4-BE49-F238E27FC236}">
                <a16:creationId xmlns:a16="http://schemas.microsoft.com/office/drawing/2014/main" id="{AF16C62C-CE15-75CA-0DE8-5925A9F65966}"/>
              </a:ext>
            </a:extLst>
          </p:cNvPr>
          <p:cNvSpPr/>
          <p:nvPr/>
        </p:nvSpPr>
        <p:spPr>
          <a:xfrm>
            <a:off x="6247560" y="3921680"/>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CD5B2162-100F-3AD4-AC2A-54B751A0FC17}"/>
              </a:ext>
            </a:extLst>
          </p:cNvPr>
          <p:cNvSpPr/>
          <p:nvPr/>
        </p:nvSpPr>
        <p:spPr>
          <a:xfrm>
            <a:off x="6515205" y="3921679"/>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CFFAA9-9E09-6332-32FD-A35D2A9390C9}"/>
              </a:ext>
            </a:extLst>
          </p:cNvPr>
          <p:cNvSpPr/>
          <p:nvPr/>
        </p:nvSpPr>
        <p:spPr>
          <a:xfrm>
            <a:off x="6778985" y="3920091"/>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5" name="Straight Arrow Connector 454">
            <a:extLst>
              <a:ext uri="{FF2B5EF4-FFF2-40B4-BE49-F238E27FC236}">
                <a16:creationId xmlns:a16="http://schemas.microsoft.com/office/drawing/2014/main" id="{26A4E10E-B5BF-C265-1A9F-A8B561B0FFBB}"/>
              </a:ext>
            </a:extLst>
          </p:cNvPr>
          <p:cNvCxnSpPr>
            <a:cxnSpLocks/>
          </p:cNvCxnSpPr>
          <p:nvPr/>
        </p:nvCxnSpPr>
        <p:spPr>
          <a:xfrm flipV="1">
            <a:off x="6863583" y="3848894"/>
            <a:ext cx="179182" cy="76557"/>
          </a:xfrm>
          <a:prstGeom prst="straightConnector1">
            <a:avLst/>
          </a:prstGeom>
          <a:ln w="15875">
            <a:solidFill>
              <a:srgbClr val="C00000"/>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57" name="Oval 456">
            <a:extLst>
              <a:ext uri="{FF2B5EF4-FFF2-40B4-BE49-F238E27FC236}">
                <a16:creationId xmlns:a16="http://schemas.microsoft.com/office/drawing/2014/main" id="{28A0ABD5-365B-88E7-D949-51F7F032ADC4}"/>
              </a:ext>
            </a:extLst>
          </p:cNvPr>
          <p:cNvSpPr/>
          <p:nvPr/>
        </p:nvSpPr>
        <p:spPr>
          <a:xfrm>
            <a:off x="7054889" y="3793984"/>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8" name="Straight Arrow Connector 457">
            <a:extLst>
              <a:ext uri="{FF2B5EF4-FFF2-40B4-BE49-F238E27FC236}">
                <a16:creationId xmlns:a16="http://schemas.microsoft.com/office/drawing/2014/main" id="{AC818A7E-890B-ECFF-C71E-B2CBFEBCABAD}"/>
              </a:ext>
            </a:extLst>
          </p:cNvPr>
          <p:cNvCxnSpPr>
            <a:cxnSpLocks/>
            <a:stCxn id="453" idx="5"/>
            <a:endCxn id="459" idx="2"/>
          </p:cNvCxnSpPr>
          <p:nvPr/>
        </p:nvCxnSpPr>
        <p:spPr>
          <a:xfrm>
            <a:off x="6861035" y="3996877"/>
            <a:ext cx="195436" cy="106935"/>
          </a:xfrm>
          <a:prstGeom prst="straightConnector1">
            <a:avLst/>
          </a:prstGeom>
          <a:ln w="15875">
            <a:solidFill>
              <a:srgbClr val="C00000"/>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59" name="Oval 458">
            <a:extLst>
              <a:ext uri="{FF2B5EF4-FFF2-40B4-BE49-F238E27FC236}">
                <a16:creationId xmlns:a16="http://schemas.microsoft.com/office/drawing/2014/main" id="{6FBF7620-67C8-C94B-DE29-945E887CC5B9}"/>
              </a:ext>
            </a:extLst>
          </p:cNvPr>
          <p:cNvSpPr/>
          <p:nvPr/>
        </p:nvSpPr>
        <p:spPr>
          <a:xfrm>
            <a:off x="7056471" y="4058832"/>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B1B1A204-962B-9E3E-7537-BC724EF3F6EB}"/>
              </a:ext>
            </a:extLst>
          </p:cNvPr>
          <p:cNvSpPr/>
          <p:nvPr/>
        </p:nvSpPr>
        <p:spPr>
          <a:xfrm>
            <a:off x="7330347" y="4061934"/>
            <a:ext cx="96128" cy="89960"/>
          </a:xfrm>
          <a:prstGeom prst="ellipse">
            <a:avLst/>
          </a:prstGeom>
          <a:solidFill>
            <a:srgbClr val="EC9288"/>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3B7D5D65-0113-D221-6BAA-B752C3E2DB76}"/>
              </a:ext>
            </a:extLst>
          </p:cNvPr>
          <p:cNvSpPr/>
          <p:nvPr/>
        </p:nvSpPr>
        <p:spPr>
          <a:xfrm>
            <a:off x="7323619" y="3920828"/>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3" name="Straight Arrow Connector 462">
            <a:extLst>
              <a:ext uri="{FF2B5EF4-FFF2-40B4-BE49-F238E27FC236}">
                <a16:creationId xmlns:a16="http://schemas.microsoft.com/office/drawing/2014/main" id="{0374C7A9-038E-D7BF-66E9-01C9803500FC}"/>
              </a:ext>
            </a:extLst>
          </p:cNvPr>
          <p:cNvCxnSpPr>
            <a:cxnSpLocks/>
            <a:stCxn id="453" idx="6"/>
          </p:cNvCxnSpPr>
          <p:nvPr/>
        </p:nvCxnSpPr>
        <p:spPr>
          <a:xfrm>
            <a:off x="6875113" y="3965071"/>
            <a:ext cx="174358" cy="3323"/>
          </a:xfrm>
          <a:prstGeom prst="straightConnector1">
            <a:avLst/>
          </a:prstGeom>
          <a:ln w="15875">
            <a:solidFill>
              <a:srgbClr val="C00000"/>
            </a:solidFill>
            <a:prstDash val="solid"/>
            <a:tailEnd type="triangle" w="sm" len="med"/>
          </a:ln>
        </p:spPr>
        <p:style>
          <a:lnRef idx="2">
            <a:schemeClr val="accent1"/>
          </a:lnRef>
          <a:fillRef idx="0">
            <a:schemeClr val="accent1"/>
          </a:fillRef>
          <a:effectRef idx="1">
            <a:schemeClr val="accent1"/>
          </a:effectRef>
          <a:fontRef idx="minor">
            <a:schemeClr val="tx1"/>
          </a:fontRef>
        </p:style>
      </p:cxnSp>
      <p:cxnSp>
        <p:nvCxnSpPr>
          <p:cNvPr id="466" name="Straight Arrow Connector 465">
            <a:extLst>
              <a:ext uri="{FF2B5EF4-FFF2-40B4-BE49-F238E27FC236}">
                <a16:creationId xmlns:a16="http://schemas.microsoft.com/office/drawing/2014/main" id="{53883897-59EF-3ED8-B6B3-CE4D71825F42}"/>
              </a:ext>
            </a:extLst>
          </p:cNvPr>
          <p:cNvCxnSpPr>
            <a:cxnSpLocks/>
            <a:stCxn id="459" idx="6"/>
            <a:endCxn id="461" idx="2"/>
          </p:cNvCxnSpPr>
          <p:nvPr/>
        </p:nvCxnSpPr>
        <p:spPr>
          <a:xfrm>
            <a:off x="7152599" y="4103812"/>
            <a:ext cx="177748" cy="3102"/>
          </a:xfrm>
          <a:prstGeom prst="straightConnector1">
            <a:avLst/>
          </a:prstGeom>
          <a:ln w="15875">
            <a:solidFill>
              <a:schemeClr val="tx2">
                <a:lumMod val="50000"/>
                <a:lumOff val="50000"/>
              </a:schemeClr>
            </a:solidFill>
            <a:prstDash val="sysDash"/>
            <a:tailEnd type="triangle" w="sm" len="sm"/>
          </a:ln>
        </p:spPr>
        <p:style>
          <a:lnRef idx="2">
            <a:schemeClr val="accent1"/>
          </a:lnRef>
          <a:fillRef idx="0">
            <a:schemeClr val="accent1"/>
          </a:fillRef>
          <a:effectRef idx="1">
            <a:schemeClr val="accent1"/>
          </a:effectRef>
          <a:fontRef idx="minor">
            <a:schemeClr val="tx1"/>
          </a:fontRef>
        </p:style>
      </p:cxnSp>
      <p:cxnSp>
        <p:nvCxnSpPr>
          <p:cNvPr id="469" name="Straight Arrow Connector 468">
            <a:extLst>
              <a:ext uri="{FF2B5EF4-FFF2-40B4-BE49-F238E27FC236}">
                <a16:creationId xmlns:a16="http://schemas.microsoft.com/office/drawing/2014/main" id="{6385F218-1525-636C-3248-3E0077081CFE}"/>
              </a:ext>
            </a:extLst>
          </p:cNvPr>
          <p:cNvCxnSpPr>
            <a:cxnSpLocks/>
            <a:stCxn id="461" idx="6"/>
          </p:cNvCxnSpPr>
          <p:nvPr/>
        </p:nvCxnSpPr>
        <p:spPr>
          <a:xfrm>
            <a:off x="7426475" y="4106914"/>
            <a:ext cx="245767" cy="0"/>
          </a:xfrm>
          <a:prstGeom prst="straightConnector1">
            <a:avLst/>
          </a:prstGeom>
          <a:ln w="15875">
            <a:solidFill>
              <a:srgbClr val="EC9288"/>
            </a:solidFill>
            <a:prstDash val="sysDash"/>
            <a:tailEnd type="triangle" w="sm" len="med"/>
          </a:ln>
        </p:spPr>
        <p:style>
          <a:lnRef idx="2">
            <a:schemeClr val="accent1"/>
          </a:lnRef>
          <a:fillRef idx="0">
            <a:schemeClr val="accent1"/>
          </a:fillRef>
          <a:effectRef idx="1">
            <a:schemeClr val="accent1"/>
          </a:effectRef>
          <a:fontRef idx="minor">
            <a:schemeClr val="tx1"/>
          </a:fontRef>
        </p:style>
      </p:cxnSp>
      <p:cxnSp>
        <p:nvCxnSpPr>
          <p:cNvPr id="472" name="Straight Arrow Connector 471">
            <a:extLst>
              <a:ext uri="{FF2B5EF4-FFF2-40B4-BE49-F238E27FC236}">
                <a16:creationId xmlns:a16="http://schemas.microsoft.com/office/drawing/2014/main" id="{5B108599-5094-0962-F9FC-EFD5C58B8415}"/>
              </a:ext>
            </a:extLst>
          </p:cNvPr>
          <p:cNvCxnSpPr>
            <a:cxnSpLocks/>
            <a:stCxn id="461" idx="5"/>
            <a:endCxn id="476" idx="2"/>
          </p:cNvCxnSpPr>
          <p:nvPr/>
        </p:nvCxnSpPr>
        <p:spPr>
          <a:xfrm>
            <a:off x="7412397" y="4138720"/>
            <a:ext cx="262349" cy="98208"/>
          </a:xfrm>
          <a:prstGeom prst="straightConnector1">
            <a:avLst/>
          </a:prstGeom>
          <a:ln w="15875">
            <a:solidFill>
              <a:srgbClr val="EC9288"/>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75" name="Oval 474">
            <a:extLst>
              <a:ext uri="{FF2B5EF4-FFF2-40B4-BE49-F238E27FC236}">
                <a16:creationId xmlns:a16="http://schemas.microsoft.com/office/drawing/2014/main" id="{A5AF7519-CBE3-15C9-0181-4EA2CB2007EA}"/>
              </a:ext>
            </a:extLst>
          </p:cNvPr>
          <p:cNvSpPr/>
          <p:nvPr/>
        </p:nvSpPr>
        <p:spPr>
          <a:xfrm>
            <a:off x="7671508" y="4066128"/>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280641D5-64E4-4E49-D5CA-2EAFA05DE539}"/>
              </a:ext>
            </a:extLst>
          </p:cNvPr>
          <p:cNvSpPr/>
          <p:nvPr/>
        </p:nvSpPr>
        <p:spPr>
          <a:xfrm>
            <a:off x="7674746" y="4191948"/>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32665818-EB3A-B5EC-D9FC-1221EAD110F8}"/>
              </a:ext>
            </a:extLst>
          </p:cNvPr>
          <p:cNvSpPr/>
          <p:nvPr/>
        </p:nvSpPr>
        <p:spPr>
          <a:xfrm>
            <a:off x="7665651" y="3920666"/>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9" name="Straight Arrow Connector 478">
            <a:extLst>
              <a:ext uri="{FF2B5EF4-FFF2-40B4-BE49-F238E27FC236}">
                <a16:creationId xmlns:a16="http://schemas.microsoft.com/office/drawing/2014/main" id="{4D47AE30-6537-94A7-CA1F-86AA7BB1D886}"/>
              </a:ext>
            </a:extLst>
          </p:cNvPr>
          <p:cNvCxnSpPr>
            <a:cxnSpLocks/>
          </p:cNvCxnSpPr>
          <p:nvPr/>
        </p:nvCxnSpPr>
        <p:spPr>
          <a:xfrm>
            <a:off x="7761308" y="3969967"/>
            <a:ext cx="174358" cy="3323"/>
          </a:xfrm>
          <a:prstGeom prst="straightConnector1">
            <a:avLst/>
          </a:prstGeom>
          <a:ln w="15875">
            <a:solidFill>
              <a:srgbClr val="C00000"/>
            </a:solidFill>
            <a:prstDash val="solid"/>
            <a:tailEnd type="triangle" w="sm" len="med"/>
          </a:ln>
        </p:spPr>
        <p:style>
          <a:lnRef idx="2">
            <a:schemeClr val="accent1"/>
          </a:lnRef>
          <a:fillRef idx="0">
            <a:schemeClr val="accent1"/>
          </a:fillRef>
          <a:effectRef idx="1">
            <a:schemeClr val="accent1"/>
          </a:effectRef>
          <a:fontRef idx="minor">
            <a:schemeClr val="tx1"/>
          </a:fontRef>
        </p:style>
      </p:cxnSp>
      <p:cxnSp>
        <p:nvCxnSpPr>
          <p:cNvPr id="480" name="Straight Arrow Connector 479">
            <a:extLst>
              <a:ext uri="{FF2B5EF4-FFF2-40B4-BE49-F238E27FC236}">
                <a16:creationId xmlns:a16="http://schemas.microsoft.com/office/drawing/2014/main" id="{54E1D3DD-34BD-EB09-7989-1D19F3039ACC}"/>
              </a:ext>
            </a:extLst>
          </p:cNvPr>
          <p:cNvCxnSpPr>
            <a:cxnSpLocks/>
            <a:endCxn id="484" idx="2"/>
          </p:cNvCxnSpPr>
          <p:nvPr/>
        </p:nvCxnSpPr>
        <p:spPr>
          <a:xfrm flipV="1">
            <a:off x="7740780" y="3837546"/>
            <a:ext cx="175793" cy="101897"/>
          </a:xfrm>
          <a:prstGeom prst="straightConnector1">
            <a:avLst/>
          </a:prstGeom>
          <a:ln w="15875">
            <a:solidFill>
              <a:srgbClr val="C00000"/>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82" name="Oval 481">
            <a:extLst>
              <a:ext uri="{FF2B5EF4-FFF2-40B4-BE49-F238E27FC236}">
                <a16:creationId xmlns:a16="http://schemas.microsoft.com/office/drawing/2014/main" id="{32D36998-5BE4-2B85-1F47-C69F29C23EF8}"/>
              </a:ext>
            </a:extLst>
          </p:cNvPr>
          <p:cNvSpPr/>
          <p:nvPr/>
        </p:nvSpPr>
        <p:spPr>
          <a:xfrm>
            <a:off x="7055904" y="3920666"/>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A5E3ADA0-99D7-B91C-871F-8C87ACC0612E}"/>
              </a:ext>
            </a:extLst>
          </p:cNvPr>
          <p:cNvSpPr/>
          <p:nvPr/>
        </p:nvSpPr>
        <p:spPr>
          <a:xfrm>
            <a:off x="7922981" y="3925451"/>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0D83F4E6-BBEB-0E00-0E57-21CF35C66618}"/>
              </a:ext>
            </a:extLst>
          </p:cNvPr>
          <p:cNvSpPr/>
          <p:nvPr/>
        </p:nvSpPr>
        <p:spPr>
          <a:xfrm>
            <a:off x="7916573" y="3792566"/>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480BC80C-6256-11D8-079C-51247AC1DBC7}"/>
              </a:ext>
            </a:extLst>
          </p:cNvPr>
          <p:cNvSpPr/>
          <p:nvPr/>
        </p:nvSpPr>
        <p:spPr>
          <a:xfrm>
            <a:off x="3717938" y="5059895"/>
            <a:ext cx="77076" cy="46971"/>
          </a:xfrm>
          <a:prstGeom prst="rect">
            <a:avLst/>
          </a:prstGeom>
          <a:solidFill>
            <a:srgbClr val="C00000"/>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E7604043-7079-0684-23D8-A21A1EBAD62A}"/>
              </a:ext>
            </a:extLst>
          </p:cNvPr>
          <p:cNvSpPr/>
          <p:nvPr/>
        </p:nvSpPr>
        <p:spPr>
          <a:xfrm>
            <a:off x="3832985" y="5060169"/>
            <a:ext cx="77076" cy="46971"/>
          </a:xfrm>
          <a:prstGeom prst="rect">
            <a:avLst/>
          </a:prstGeom>
          <a:solidFill>
            <a:srgbClr val="FFF8DD"/>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CED6DC4B-EDCC-012C-CB87-703BE25462B4}"/>
              </a:ext>
            </a:extLst>
          </p:cNvPr>
          <p:cNvSpPr/>
          <p:nvPr/>
        </p:nvSpPr>
        <p:spPr>
          <a:xfrm>
            <a:off x="3961101" y="5059423"/>
            <a:ext cx="77076" cy="46103"/>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85B40693-8D5F-AA27-FB68-3C085243C6B5}"/>
              </a:ext>
            </a:extLst>
          </p:cNvPr>
          <p:cNvSpPr/>
          <p:nvPr/>
        </p:nvSpPr>
        <p:spPr>
          <a:xfrm>
            <a:off x="4174954" y="5061753"/>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F7FC543C-D404-17B6-1677-F7E4CB9F6FDB}"/>
              </a:ext>
            </a:extLst>
          </p:cNvPr>
          <p:cNvSpPr/>
          <p:nvPr/>
        </p:nvSpPr>
        <p:spPr>
          <a:xfrm>
            <a:off x="4317747" y="5058577"/>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1976D67-287A-6830-89E9-156F02536ACA}"/>
              </a:ext>
            </a:extLst>
          </p:cNvPr>
          <p:cNvSpPr/>
          <p:nvPr/>
        </p:nvSpPr>
        <p:spPr>
          <a:xfrm>
            <a:off x="4514301" y="5061730"/>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E7C0C360-ED83-790B-96C7-3FC8B5926894}"/>
              </a:ext>
            </a:extLst>
          </p:cNvPr>
          <p:cNvSpPr/>
          <p:nvPr/>
        </p:nvSpPr>
        <p:spPr>
          <a:xfrm>
            <a:off x="4802905" y="5065329"/>
            <a:ext cx="77076" cy="46971"/>
          </a:xfrm>
          <a:prstGeom prst="rect">
            <a:avLst/>
          </a:prstGeom>
          <a:solidFill>
            <a:srgbClr val="7CB3D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FAA7B728-3CCF-746E-38FC-64A1EC90FA76}"/>
              </a:ext>
            </a:extLst>
          </p:cNvPr>
          <p:cNvSpPr/>
          <p:nvPr/>
        </p:nvSpPr>
        <p:spPr>
          <a:xfrm>
            <a:off x="4922383" y="5065329"/>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5AE641AE-E614-D9EF-EE5F-40B03FBB1570}"/>
              </a:ext>
            </a:extLst>
          </p:cNvPr>
          <p:cNvSpPr/>
          <p:nvPr/>
        </p:nvSpPr>
        <p:spPr>
          <a:xfrm>
            <a:off x="5067798" y="5065379"/>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8DD7ADAD-02DB-BEDB-3ABB-C844D188280B}"/>
              </a:ext>
            </a:extLst>
          </p:cNvPr>
          <p:cNvSpPr/>
          <p:nvPr/>
        </p:nvSpPr>
        <p:spPr>
          <a:xfrm>
            <a:off x="5248636" y="5062249"/>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DB2D17DE-23BD-4BD9-C620-22515EFA6F99}"/>
              </a:ext>
            </a:extLst>
          </p:cNvPr>
          <p:cNvSpPr/>
          <p:nvPr/>
        </p:nvSpPr>
        <p:spPr>
          <a:xfrm>
            <a:off x="5440561" y="5061412"/>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E94DDEBC-B08C-7C9C-5BB9-C4560BB730A1}"/>
              </a:ext>
            </a:extLst>
          </p:cNvPr>
          <p:cNvSpPr/>
          <p:nvPr/>
        </p:nvSpPr>
        <p:spPr>
          <a:xfrm>
            <a:off x="3723059" y="5301369"/>
            <a:ext cx="77076" cy="46971"/>
          </a:xfrm>
          <a:prstGeom prst="rect">
            <a:avLst/>
          </a:prstGeom>
          <a:solidFill>
            <a:srgbClr val="6197C7"/>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F9CB11A6-C4E4-78E9-1873-BF50ED3F4AC7}"/>
              </a:ext>
            </a:extLst>
          </p:cNvPr>
          <p:cNvSpPr/>
          <p:nvPr/>
        </p:nvSpPr>
        <p:spPr>
          <a:xfrm>
            <a:off x="3874272" y="5305560"/>
            <a:ext cx="77076" cy="46971"/>
          </a:xfrm>
          <a:prstGeom prst="rect">
            <a:avLst/>
          </a:prstGeom>
          <a:solidFill>
            <a:srgbClr val="FEFDC3"/>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6D5EF1FA-FFF3-AC7B-F4D5-C1D074AE63A1}"/>
              </a:ext>
            </a:extLst>
          </p:cNvPr>
          <p:cNvSpPr/>
          <p:nvPr/>
        </p:nvSpPr>
        <p:spPr>
          <a:xfrm>
            <a:off x="4053713" y="5304116"/>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4DB6B26D-8AB3-628C-F1C0-D416D24C49BA}"/>
              </a:ext>
            </a:extLst>
          </p:cNvPr>
          <p:cNvSpPr/>
          <p:nvPr/>
        </p:nvSpPr>
        <p:spPr>
          <a:xfrm>
            <a:off x="4244754" y="5304317"/>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E710490C-8E92-FBB6-2A79-02EF3A0DCD36}"/>
              </a:ext>
            </a:extLst>
          </p:cNvPr>
          <p:cNvSpPr/>
          <p:nvPr/>
        </p:nvSpPr>
        <p:spPr>
          <a:xfrm>
            <a:off x="4352982" y="5305873"/>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E863C5A6-E3FF-FBF1-B157-F89778E5BA8F}"/>
              </a:ext>
            </a:extLst>
          </p:cNvPr>
          <p:cNvSpPr/>
          <p:nvPr/>
        </p:nvSpPr>
        <p:spPr>
          <a:xfrm>
            <a:off x="4537722" y="5304209"/>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55277875-73F6-6967-1816-E7F5A524B70C}"/>
              </a:ext>
            </a:extLst>
          </p:cNvPr>
          <p:cNvSpPr/>
          <p:nvPr/>
        </p:nvSpPr>
        <p:spPr>
          <a:xfrm>
            <a:off x="4841845" y="5307661"/>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BDD28F6E-1C83-1968-F216-CEE4AD7C033B}"/>
              </a:ext>
            </a:extLst>
          </p:cNvPr>
          <p:cNvSpPr/>
          <p:nvPr/>
        </p:nvSpPr>
        <p:spPr>
          <a:xfrm>
            <a:off x="4951380" y="5306592"/>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F250C13F-C760-D231-57CF-A49E3A620AE3}"/>
              </a:ext>
            </a:extLst>
          </p:cNvPr>
          <p:cNvSpPr/>
          <p:nvPr/>
        </p:nvSpPr>
        <p:spPr>
          <a:xfrm>
            <a:off x="5125883" y="5307230"/>
            <a:ext cx="77076" cy="46971"/>
          </a:xfrm>
          <a:prstGeom prst="rect">
            <a:avLst/>
          </a:prstGeom>
          <a:solidFill>
            <a:srgbClr val="CCEAF2"/>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D3E14BBD-AD0C-FD6A-02D2-792DD268395B}"/>
              </a:ext>
            </a:extLst>
          </p:cNvPr>
          <p:cNvSpPr/>
          <p:nvPr/>
        </p:nvSpPr>
        <p:spPr>
          <a:xfrm>
            <a:off x="5481775" y="5306579"/>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9C86A138-0A3A-C767-9A51-C733D4DA3DBB}"/>
              </a:ext>
            </a:extLst>
          </p:cNvPr>
          <p:cNvSpPr/>
          <p:nvPr/>
        </p:nvSpPr>
        <p:spPr>
          <a:xfrm>
            <a:off x="5294467" y="5304116"/>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4451CE12-065E-BAD1-314D-A50BF60AAEEB}"/>
              </a:ext>
            </a:extLst>
          </p:cNvPr>
          <p:cNvSpPr/>
          <p:nvPr/>
        </p:nvSpPr>
        <p:spPr>
          <a:xfrm>
            <a:off x="5571096" y="5065329"/>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TextBox 309">
            <a:extLst>
              <a:ext uri="{FF2B5EF4-FFF2-40B4-BE49-F238E27FC236}">
                <a16:creationId xmlns:a16="http://schemas.microsoft.com/office/drawing/2014/main" id="{899082D5-D4BB-8BCA-9FCB-2F01EF26DB66}"/>
              </a:ext>
            </a:extLst>
          </p:cNvPr>
          <p:cNvSpPr txBox="1"/>
          <p:nvPr/>
        </p:nvSpPr>
        <p:spPr>
          <a:xfrm>
            <a:off x="3705265" y="4812941"/>
            <a:ext cx="1327244" cy="107722"/>
          </a:xfrm>
          <a:prstGeom prst="rect">
            <a:avLst/>
          </a:prstGeom>
          <a:solidFill>
            <a:srgbClr val="F8F8FF"/>
          </a:solidFill>
        </p:spPr>
        <p:txBody>
          <a:bodyPr wrap="square" lIns="0" tIns="0" rIns="0" bIns="0" rtlCol="0">
            <a:spAutoFit/>
          </a:bodyPr>
          <a:lstStyle/>
          <a:p>
            <a:r>
              <a:rPr lang="en-US" sz="700" dirty="0">
                <a:solidFill>
                  <a:schemeClr val="tx1">
                    <a:lumMod val="85000"/>
                    <a:lumOff val="15000"/>
                  </a:schemeClr>
                </a:solidFill>
                <a:latin typeface="Segoe Print" panose="02000800000000000000" pitchFamily="2" charset="0"/>
                <a:cs typeface="Khmer UI" panose="020F0502020204030204" pitchFamily="34" charset="0"/>
              </a:rPr>
              <a:t>Logits Shift Calculation</a:t>
            </a:r>
          </a:p>
        </p:txBody>
      </p:sp>
      <p:pic>
        <p:nvPicPr>
          <p:cNvPr id="311" name="Graphic 310">
            <a:extLst>
              <a:ext uri="{FF2B5EF4-FFF2-40B4-BE49-F238E27FC236}">
                <a16:creationId xmlns:a16="http://schemas.microsoft.com/office/drawing/2014/main" id="{DBBCE0D4-928D-9976-7982-EECCA694132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92807" y="5558997"/>
            <a:ext cx="842856" cy="73414"/>
          </a:xfrm>
          <a:prstGeom prst="rect">
            <a:avLst/>
          </a:prstGeom>
        </p:spPr>
      </p:pic>
      <p:sp>
        <p:nvSpPr>
          <p:cNvPr id="312" name="TextBox 311">
            <a:extLst>
              <a:ext uri="{FF2B5EF4-FFF2-40B4-BE49-F238E27FC236}">
                <a16:creationId xmlns:a16="http://schemas.microsoft.com/office/drawing/2014/main" id="{7D691BCE-EABC-6B53-6BEE-A7D35EBE8732}"/>
              </a:ext>
            </a:extLst>
          </p:cNvPr>
          <p:cNvSpPr txBox="1"/>
          <p:nvPr/>
        </p:nvSpPr>
        <p:spPr>
          <a:xfrm>
            <a:off x="5077774" y="5530107"/>
            <a:ext cx="899168" cy="169277"/>
          </a:xfrm>
          <a:prstGeom prst="rect">
            <a:avLst/>
          </a:prstGeom>
          <a:noFill/>
        </p:spPr>
        <p:txBody>
          <a:bodyPr wrap="square">
            <a:spAutoFit/>
          </a:bodyPr>
          <a:lstStyle/>
          <a:p>
            <a:r>
              <a:rPr lang="en-US" sz="500" dirty="0">
                <a:solidFill>
                  <a:srgbClr val="C00000"/>
                </a:solidFill>
                <a:latin typeface="Segoe Print" panose="02000800000000000000" pitchFamily="2" charset="0"/>
              </a:rPr>
              <a:t>the largest logits shift</a:t>
            </a:r>
          </a:p>
        </p:txBody>
      </p:sp>
      <p:sp>
        <p:nvSpPr>
          <p:cNvPr id="313" name="TextBox 312">
            <a:extLst>
              <a:ext uri="{FF2B5EF4-FFF2-40B4-BE49-F238E27FC236}">
                <a16:creationId xmlns:a16="http://schemas.microsoft.com/office/drawing/2014/main" id="{349FF413-74DB-90E7-F691-70AE1693FDCC}"/>
              </a:ext>
            </a:extLst>
          </p:cNvPr>
          <p:cNvSpPr txBox="1"/>
          <p:nvPr/>
        </p:nvSpPr>
        <p:spPr>
          <a:xfrm>
            <a:off x="3536349" y="5534243"/>
            <a:ext cx="842432" cy="169277"/>
          </a:xfrm>
          <a:prstGeom prst="rect">
            <a:avLst/>
          </a:prstGeom>
          <a:noFill/>
        </p:spPr>
        <p:txBody>
          <a:bodyPr wrap="square">
            <a:spAutoFit/>
          </a:bodyPr>
          <a:lstStyle/>
          <a:p>
            <a:r>
              <a:rPr lang="en-US" sz="400" dirty="0">
                <a:solidFill>
                  <a:srgbClr val="002060"/>
                </a:solidFill>
                <a:latin typeface="Segoe Print" panose="02000800000000000000" pitchFamily="2" charset="0"/>
              </a:rPr>
              <a:t>the smallest </a:t>
            </a:r>
            <a:r>
              <a:rPr lang="en-US" sz="500" dirty="0">
                <a:solidFill>
                  <a:srgbClr val="002060"/>
                </a:solidFill>
                <a:latin typeface="Segoe Print" panose="02000800000000000000" pitchFamily="2" charset="0"/>
              </a:rPr>
              <a:t>logits</a:t>
            </a:r>
            <a:r>
              <a:rPr lang="en-US" sz="400" dirty="0">
                <a:solidFill>
                  <a:srgbClr val="002060"/>
                </a:solidFill>
                <a:latin typeface="Segoe Print" panose="02000800000000000000" pitchFamily="2" charset="0"/>
              </a:rPr>
              <a:t> shift</a:t>
            </a:r>
          </a:p>
        </p:txBody>
      </p:sp>
      <p:sp>
        <p:nvSpPr>
          <p:cNvPr id="107" name="Rectangle 106">
            <a:extLst>
              <a:ext uri="{FF2B5EF4-FFF2-40B4-BE49-F238E27FC236}">
                <a16:creationId xmlns:a16="http://schemas.microsoft.com/office/drawing/2014/main" id="{81E3E340-46C3-29BD-791A-E90DA7F2DF26}"/>
              </a:ext>
            </a:extLst>
          </p:cNvPr>
          <p:cNvSpPr/>
          <p:nvPr/>
        </p:nvSpPr>
        <p:spPr>
          <a:xfrm>
            <a:off x="3727718" y="3958357"/>
            <a:ext cx="77076" cy="46971"/>
          </a:xfrm>
          <a:prstGeom prst="rect">
            <a:avLst/>
          </a:prstGeom>
          <a:solidFill>
            <a:srgbClr val="C00000"/>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D98F84F-CFB8-20B9-96E5-1B634E77628A}"/>
              </a:ext>
            </a:extLst>
          </p:cNvPr>
          <p:cNvCxnSpPr>
            <a:cxnSpLocks/>
          </p:cNvCxnSpPr>
          <p:nvPr/>
        </p:nvCxnSpPr>
        <p:spPr>
          <a:xfrm>
            <a:off x="3443286" y="3994258"/>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sp>
        <p:nvSpPr>
          <p:cNvPr id="119" name="Rectangle 118">
            <a:extLst>
              <a:ext uri="{FF2B5EF4-FFF2-40B4-BE49-F238E27FC236}">
                <a16:creationId xmlns:a16="http://schemas.microsoft.com/office/drawing/2014/main" id="{294B68CB-9356-28B4-165F-2D74E4F9E539}"/>
              </a:ext>
            </a:extLst>
          </p:cNvPr>
          <p:cNvSpPr/>
          <p:nvPr/>
        </p:nvSpPr>
        <p:spPr>
          <a:xfrm>
            <a:off x="3842765" y="3958631"/>
            <a:ext cx="77076" cy="46971"/>
          </a:xfrm>
          <a:prstGeom prst="rect">
            <a:avLst/>
          </a:prstGeom>
          <a:solidFill>
            <a:srgbClr val="FFF8DD"/>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65251637-98AF-134C-17EF-0D28E302CE4F}"/>
              </a:ext>
            </a:extLst>
          </p:cNvPr>
          <p:cNvSpPr/>
          <p:nvPr/>
        </p:nvSpPr>
        <p:spPr>
          <a:xfrm>
            <a:off x="3970881" y="3957885"/>
            <a:ext cx="77076" cy="46103"/>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9AD141D9-E623-F4E9-4F4B-4CCC8BE17779}"/>
              </a:ext>
            </a:extLst>
          </p:cNvPr>
          <p:cNvSpPr/>
          <p:nvPr/>
        </p:nvSpPr>
        <p:spPr>
          <a:xfrm>
            <a:off x="4184734" y="3960215"/>
            <a:ext cx="77076" cy="46971"/>
          </a:xfrm>
          <a:prstGeom prst="rect">
            <a:avLst/>
          </a:prstGeom>
          <a:solidFill>
            <a:srgbClr val="689FCA"/>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0D3693F7-3CFB-FD3B-6927-C9B6E9643850}"/>
              </a:ext>
            </a:extLst>
          </p:cNvPr>
          <p:cNvSpPr/>
          <p:nvPr/>
        </p:nvSpPr>
        <p:spPr>
          <a:xfrm>
            <a:off x="4327527" y="3957039"/>
            <a:ext cx="77076" cy="46971"/>
          </a:xfrm>
          <a:prstGeom prst="rect">
            <a:avLst/>
          </a:prstGeom>
          <a:solidFill>
            <a:srgbClr val="B1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60EFB44-E697-42C6-2FB4-A457E749F3F2}"/>
              </a:ext>
            </a:extLst>
          </p:cNvPr>
          <p:cNvSpPr/>
          <p:nvPr/>
        </p:nvSpPr>
        <p:spPr>
          <a:xfrm>
            <a:off x="4524081" y="3960192"/>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E74F1349-008C-CCA2-18EC-A52BB8BBA65D}"/>
              </a:ext>
            </a:extLst>
          </p:cNvPr>
          <p:cNvSpPr/>
          <p:nvPr/>
        </p:nvSpPr>
        <p:spPr>
          <a:xfrm>
            <a:off x="4812685" y="3963791"/>
            <a:ext cx="77076" cy="46971"/>
          </a:xfrm>
          <a:prstGeom prst="rect">
            <a:avLst/>
          </a:prstGeom>
          <a:solidFill>
            <a:srgbClr val="7CB3D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D1167D37-8C1B-099D-BD04-6D85DEDBD0BA}"/>
              </a:ext>
            </a:extLst>
          </p:cNvPr>
          <p:cNvSpPr/>
          <p:nvPr/>
        </p:nvSpPr>
        <p:spPr>
          <a:xfrm>
            <a:off x="4932163" y="3963791"/>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C1600206-EC22-868A-8F86-1B0C341BBE41}"/>
              </a:ext>
            </a:extLst>
          </p:cNvPr>
          <p:cNvSpPr/>
          <p:nvPr/>
        </p:nvSpPr>
        <p:spPr>
          <a:xfrm>
            <a:off x="5077578" y="3963841"/>
            <a:ext cx="77076" cy="46971"/>
          </a:xfrm>
          <a:prstGeom prst="rect">
            <a:avLst/>
          </a:prstGeom>
          <a:solidFill>
            <a:srgbClr val="E9F7E6"/>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41A198D3-F306-07FE-372A-F65FF4F268AA}"/>
              </a:ext>
            </a:extLst>
          </p:cNvPr>
          <p:cNvSpPr/>
          <p:nvPr/>
        </p:nvSpPr>
        <p:spPr>
          <a:xfrm>
            <a:off x="5258416" y="3960711"/>
            <a:ext cx="77076" cy="46971"/>
          </a:xfrm>
          <a:prstGeom prst="rect">
            <a:avLst/>
          </a:prstGeom>
          <a:solidFill>
            <a:srgbClr val="FEC47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73FE05C1-1098-8F75-C7A0-3D57BA782F44}"/>
              </a:ext>
            </a:extLst>
          </p:cNvPr>
          <p:cNvSpPr/>
          <p:nvPr/>
        </p:nvSpPr>
        <p:spPr>
          <a:xfrm>
            <a:off x="5450341" y="3959874"/>
            <a:ext cx="77076" cy="46971"/>
          </a:xfrm>
          <a:prstGeom prst="rect">
            <a:avLst/>
          </a:prstGeom>
          <a:solidFill>
            <a:srgbClr val="FEF6B2"/>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C4AEDF5A-EE66-1514-AFB5-31DFEE8509F8}"/>
              </a:ext>
            </a:extLst>
          </p:cNvPr>
          <p:cNvSpPr/>
          <p:nvPr/>
        </p:nvSpPr>
        <p:spPr>
          <a:xfrm>
            <a:off x="3732839" y="4199831"/>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D1A4F53-BBB3-452A-24C3-7778AFF9BA20}"/>
              </a:ext>
            </a:extLst>
          </p:cNvPr>
          <p:cNvSpPr/>
          <p:nvPr/>
        </p:nvSpPr>
        <p:spPr>
          <a:xfrm>
            <a:off x="3884052" y="4204022"/>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9D6D69A7-4299-FCB8-5E36-87F57413475D}"/>
              </a:ext>
            </a:extLst>
          </p:cNvPr>
          <p:cNvSpPr/>
          <p:nvPr/>
        </p:nvSpPr>
        <p:spPr>
          <a:xfrm>
            <a:off x="4063493" y="4202578"/>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0CEA05B-0832-705B-7D38-EA2DFF12C4C7}"/>
              </a:ext>
            </a:extLst>
          </p:cNvPr>
          <p:cNvSpPr/>
          <p:nvPr/>
        </p:nvSpPr>
        <p:spPr>
          <a:xfrm>
            <a:off x="4265421" y="4206408"/>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E75A262-C4B9-F72D-2AC2-A794DC928368}"/>
              </a:ext>
            </a:extLst>
          </p:cNvPr>
          <p:cNvSpPr/>
          <p:nvPr/>
        </p:nvSpPr>
        <p:spPr>
          <a:xfrm>
            <a:off x="4366391" y="4204335"/>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BA4FD4E-DD0E-19D6-79AD-BF86E50699D7}"/>
              </a:ext>
            </a:extLst>
          </p:cNvPr>
          <p:cNvSpPr/>
          <p:nvPr/>
        </p:nvSpPr>
        <p:spPr>
          <a:xfrm>
            <a:off x="4562018" y="4202671"/>
            <a:ext cx="77076" cy="46971"/>
          </a:xfrm>
          <a:prstGeom prst="rect">
            <a:avLst/>
          </a:prstGeom>
          <a:solidFill>
            <a:srgbClr val="ED5C3A"/>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CC91D742-0790-16BB-450D-C62F7BB58A88}"/>
              </a:ext>
            </a:extLst>
          </p:cNvPr>
          <p:cNvSpPr/>
          <p:nvPr/>
        </p:nvSpPr>
        <p:spPr>
          <a:xfrm>
            <a:off x="4851625" y="4206123"/>
            <a:ext cx="77076" cy="46971"/>
          </a:xfrm>
          <a:prstGeom prst="rect">
            <a:avLst/>
          </a:prstGeom>
          <a:solidFill>
            <a:srgbClr val="343F99"/>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2F555067-92E6-6F1F-24A7-FE584301D87E}"/>
              </a:ext>
            </a:extLst>
          </p:cNvPr>
          <p:cNvSpPr/>
          <p:nvPr/>
        </p:nvSpPr>
        <p:spPr>
          <a:xfrm>
            <a:off x="4961160" y="4205054"/>
            <a:ext cx="77076" cy="46971"/>
          </a:xfrm>
          <a:prstGeom prst="rect">
            <a:avLst/>
          </a:prstGeom>
          <a:solidFill>
            <a:srgbClr val="5B8FC1"/>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881C92E4-95CC-6817-E24F-7CA0158AD01F}"/>
              </a:ext>
            </a:extLst>
          </p:cNvPr>
          <p:cNvSpPr/>
          <p:nvPr/>
        </p:nvSpPr>
        <p:spPr>
          <a:xfrm>
            <a:off x="5135663" y="4205692"/>
            <a:ext cx="77076" cy="46971"/>
          </a:xfrm>
          <a:prstGeom prst="rect">
            <a:avLst/>
          </a:prstGeom>
          <a:solidFill>
            <a:srgbClr val="CCEAF2"/>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EFDABAD7-C7CA-CD8A-794E-99EE8F0CC609}"/>
              </a:ext>
            </a:extLst>
          </p:cNvPr>
          <p:cNvSpPr/>
          <p:nvPr/>
        </p:nvSpPr>
        <p:spPr>
          <a:xfrm>
            <a:off x="5491555" y="4205041"/>
            <a:ext cx="77076" cy="46971"/>
          </a:xfrm>
          <a:prstGeom prst="rect">
            <a:avLst/>
          </a:prstGeom>
          <a:solidFill>
            <a:srgbClr val="B21125"/>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165DAB20-8899-59D8-AEBB-D78CD056168F}"/>
              </a:ext>
            </a:extLst>
          </p:cNvPr>
          <p:cNvSpPr/>
          <p:nvPr/>
        </p:nvSpPr>
        <p:spPr>
          <a:xfrm>
            <a:off x="5304247" y="4202578"/>
            <a:ext cx="77076" cy="46971"/>
          </a:xfrm>
          <a:prstGeom prst="rect">
            <a:avLst/>
          </a:prstGeom>
          <a:solidFill>
            <a:srgbClr val="3F63AB"/>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E39735A5-4B72-777E-CC00-A6B0DE350499}"/>
              </a:ext>
            </a:extLst>
          </p:cNvPr>
          <p:cNvSpPr/>
          <p:nvPr/>
        </p:nvSpPr>
        <p:spPr>
          <a:xfrm>
            <a:off x="5580876" y="3963791"/>
            <a:ext cx="77076" cy="46971"/>
          </a:xfrm>
          <a:prstGeom prst="rect">
            <a:avLst/>
          </a:prstGeom>
          <a:solidFill>
            <a:srgbClr val="CCEAF2"/>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F65EEFF-0F9C-91E7-7662-06146BC9079D}"/>
              </a:ext>
            </a:extLst>
          </p:cNvPr>
          <p:cNvSpPr txBox="1"/>
          <p:nvPr/>
        </p:nvSpPr>
        <p:spPr>
          <a:xfrm>
            <a:off x="3700912" y="3727295"/>
            <a:ext cx="1327244" cy="107722"/>
          </a:xfrm>
          <a:prstGeom prst="rect">
            <a:avLst/>
          </a:prstGeom>
          <a:solidFill>
            <a:srgbClr val="FFF5EF"/>
          </a:solidFill>
        </p:spPr>
        <p:txBody>
          <a:bodyPr wrap="square" lIns="0" tIns="0" rIns="0" bIns="0" rtlCol="0">
            <a:spAutoFit/>
          </a:bodyPr>
          <a:lstStyle/>
          <a:p>
            <a:r>
              <a:rPr lang="en-US" sz="700" dirty="0">
                <a:solidFill>
                  <a:schemeClr val="tx1">
                    <a:lumMod val="85000"/>
                    <a:lumOff val="15000"/>
                  </a:schemeClr>
                </a:solidFill>
                <a:latin typeface="Segoe Print" panose="02000800000000000000" pitchFamily="2" charset="0"/>
                <a:cs typeface="Khmer UI" panose="020F0502020204030204" pitchFamily="34" charset="0"/>
              </a:rPr>
              <a:t>Logits Shift Calculation</a:t>
            </a:r>
          </a:p>
        </p:txBody>
      </p:sp>
      <p:pic>
        <p:nvPicPr>
          <p:cNvPr id="38" name="Picture 37">
            <a:extLst>
              <a:ext uri="{FF2B5EF4-FFF2-40B4-BE49-F238E27FC236}">
                <a16:creationId xmlns:a16="http://schemas.microsoft.com/office/drawing/2014/main" id="{6E2BBC26-E129-8C5C-3372-B95AB608320C}"/>
              </a:ext>
            </a:extLst>
          </p:cNvPr>
          <p:cNvPicPr>
            <a:picLocks noChangeAspect="1"/>
          </p:cNvPicPr>
          <p:nvPr/>
        </p:nvPicPr>
        <p:blipFill>
          <a:blip r:embed="rId22"/>
          <a:stretch>
            <a:fillRect/>
          </a:stretch>
        </p:blipFill>
        <p:spPr>
          <a:xfrm>
            <a:off x="6191038" y="4665837"/>
            <a:ext cx="2040224" cy="1020112"/>
          </a:xfrm>
          <a:prstGeom prst="rect">
            <a:avLst/>
          </a:prstGeom>
        </p:spPr>
      </p:pic>
      <p:sp>
        <p:nvSpPr>
          <p:cNvPr id="106" name="TextBox 105">
            <a:extLst>
              <a:ext uri="{FF2B5EF4-FFF2-40B4-BE49-F238E27FC236}">
                <a16:creationId xmlns:a16="http://schemas.microsoft.com/office/drawing/2014/main" id="{8D9F03D4-8DE4-8BDE-A97B-F605F5C3C48A}"/>
              </a:ext>
            </a:extLst>
          </p:cNvPr>
          <p:cNvSpPr txBox="1"/>
          <p:nvPr/>
        </p:nvSpPr>
        <p:spPr>
          <a:xfrm>
            <a:off x="3633046" y="3805949"/>
            <a:ext cx="2559460" cy="400110"/>
          </a:xfrm>
          <a:prstGeom prst="rect">
            <a:avLst/>
          </a:prstGeom>
          <a:noFill/>
        </p:spPr>
        <p:txBody>
          <a:bodyPr wrap="square">
            <a:spAutoFit/>
          </a:bodyPr>
          <a:lstStyle/>
          <a:p>
            <a:r>
              <a:rPr lang="en-US" sz="500" dirty="0">
                <a:latin typeface="Times New Roman" panose="02020603050405020304" pitchFamily="18" charset="0"/>
                <a:cs typeface="Times New Roman" panose="02020603050405020304" pitchFamily="18" charset="0"/>
              </a:rPr>
              <a:t>Let  me  think … The video introduces ... Let‘s go through</a:t>
            </a:r>
            <a:r>
              <a:rPr lang="zh-CN" altLang="en-US" sz="500" dirty="0">
                <a:latin typeface="Times New Roman" panose="02020603050405020304" pitchFamily="18" charset="0"/>
                <a:cs typeface="Times New Roman" panose="02020603050405020304" pitchFamily="18" charset="0"/>
              </a:rPr>
              <a:t> </a:t>
            </a:r>
            <a:r>
              <a:rPr lang="en-US" sz="500" dirty="0">
                <a:latin typeface="Times New Roman" panose="02020603050405020304" pitchFamily="18" charset="0"/>
                <a:cs typeface="Times New Roman" panose="02020603050405020304" pitchFamily="18" charset="0"/>
              </a:rPr>
              <a:t>them … </a:t>
            </a:r>
            <a:r>
              <a:rPr lang="en-US" altLang="zh-CN" sz="500" dirty="0">
                <a:latin typeface="Times New Roman" panose="02020603050405020304" pitchFamily="18" charset="0"/>
                <a:cs typeface="Times New Roman" panose="02020603050405020304" pitchFamily="18" charset="0"/>
              </a:rPr>
              <a:t>First, the </a:t>
            </a:r>
          </a:p>
          <a:p>
            <a:endParaRPr lang="en-US" altLang="zh-CN" sz="500" dirty="0">
              <a:latin typeface="Times New Roman" panose="02020603050405020304" pitchFamily="18" charset="0"/>
              <a:cs typeface="Times New Roman" panose="02020603050405020304" pitchFamily="18" charset="0"/>
            </a:endParaRPr>
          </a:p>
          <a:p>
            <a:endParaRPr lang="en-US" altLang="zh-CN" sz="500" dirty="0">
              <a:latin typeface="Times New Roman" panose="02020603050405020304" pitchFamily="18" charset="0"/>
              <a:cs typeface="Times New Roman" panose="02020603050405020304" pitchFamily="18" charset="0"/>
            </a:endParaRPr>
          </a:p>
          <a:p>
            <a:r>
              <a:rPr lang="en-US" altLang="zh-CN" sz="500" dirty="0">
                <a:latin typeface="Times New Roman" panose="02020603050405020304" pitchFamily="18" charset="0"/>
                <a:cs typeface="Times New Roman" panose="02020603050405020304" pitchFamily="18" charset="0"/>
              </a:rPr>
              <a:t>man</a:t>
            </a:r>
            <a:r>
              <a:rPr lang="zh-CN" altLang="en-US" sz="500" dirty="0">
                <a:latin typeface="Times New Roman" panose="02020603050405020304" pitchFamily="18" charset="0"/>
                <a:cs typeface="Times New Roman" panose="02020603050405020304" pitchFamily="18" charset="0"/>
              </a:rPr>
              <a:t> </a:t>
            </a:r>
            <a:r>
              <a:rPr lang="en-US" altLang="zh-CN" sz="500" dirty="0">
                <a:latin typeface="Times New Roman" panose="02020603050405020304" pitchFamily="18" charset="0"/>
                <a:cs typeface="Times New Roman" panose="02020603050405020304" pitchFamily="18" charset="0"/>
              </a:rPr>
              <a:t>writes Rhythm  on  the blackboard…   </a:t>
            </a:r>
            <a:r>
              <a:rPr lang="en-US" sz="500" dirty="0">
                <a:latin typeface="Times New Roman" panose="02020603050405020304" pitchFamily="18" charset="0"/>
                <a:cs typeface="Times New Roman" panose="02020603050405020304" pitchFamily="18" charset="0"/>
              </a:rPr>
              <a:t>The last   principle is   Harmony.</a:t>
            </a:r>
          </a:p>
        </p:txBody>
      </p:sp>
      <p:sp>
        <p:nvSpPr>
          <p:cNvPr id="282" name="TextBox 281">
            <a:extLst>
              <a:ext uri="{FF2B5EF4-FFF2-40B4-BE49-F238E27FC236}">
                <a16:creationId xmlns:a16="http://schemas.microsoft.com/office/drawing/2014/main" id="{96CED79A-9522-F325-9AC5-7990689DBE38}"/>
              </a:ext>
            </a:extLst>
          </p:cNvPr>
          <p:cNvSpPr txBox="1"/>
          <p:nvPr/>
        </p:nvSpPr>
        <p:spPr>
          <a:xfrm>
            <a:off x="3623266" y="4907487"/>
            <a:ext cx="2559460" cy="400110"/>
          </a:xfrm>
          <a:prstGeom prst="rect">
            <a:avLst/>
          </a:prstGeom>
          <a:noFill/>
        </p:spPr>
        <p:txBody>
          <a:bodyPr wrap="square">
            <a:spAutoFit/>
          </a:bodyPr>
          <a:lstStyle/>
          <a:p>
            <a:r>
              <a:rPr lang="en-US" sz="500" dirty="0">
                <a:latin typeface="Times New Roman" panose="02020603050405020304" pitchFamily="18" charset="0"/>
                <a:cs typeface="Times New Roman" panose="02020603050405020304" pitchFamily="18" charset="0"/>
              </a:rPr>
              <a:t>Let  me  think … The video introduces ... Let‘s go through</a:t>
            </a:r>
            <a:r>
              <a:rPr lang="zh-CN" altLang="en-US" sz="500" dirty="0">
                <a:latin typeface="Times New Roman" panose="02020603050405020304" pitchFamily="18" charset="0"/>
                <a:cs typeface="Times New Roman" panose="02020603050405020304" pitchFamily="18" charset="0"/>
              </a:rPr>
              <a:t> </a:t>
            </a:r>
            <a:r>
              <a:rPr lang="en-US" sz="500" dirty="0">
                <a:latin typeface="Times New Roman" panose="02020603050405020304" pitchFamily="18" charset="0"/>
                <a:cs typeface="Times New Roman" panose="02020603050405020304" pitchFamily="18" charset="0"/>
              </a:rPr>
              <a:t>them … </a:t>
            </a:r>
            <a:r>
              <a:rPr lang="en-US" altLang="zh-CN" sz="500" dirty="0">
                <a:latin typeface="Times New Roman" panose="02020603050405020304" pitchFamily="18" charset="0"/>
                <a:cs typeface="Times New Roman" panose="02020603050405020304" pitchFamily="18" charset="0"/>
              </a:rPr>
              <a:t>First, the </a:t>
            </a:r>
          </a:p>
          <a:p>
            <a:endParaRPr lang="en-US" altLang="zh-CN" sz="500" dirty="0">
              <a:latin typeface="Times New Roman" panose="02020603050405020304" pitchFamily="18" charset="0"/>
              <a:cs typeface="Times New Roman" panose="02020603050405020304" pitchFamily="18" charset="0"/>
            </a:endParaRPr>
          </a:p>
          <a:p>
            <a:endParaRPr lang="en-US" altLang="zh-CN" sz="500" dirty="0">
              <a:latin typeface="Times New Roman" panose="02020603050405020304" pitchFamily="18" charset="0"/>
              <a:cs typeface="Times New Roman" panose="02020603050405020304" pitchFamily="18" charset="0"/>
            </a:endParaRPr>
          </a:p>
          <a:p>
            <a:r>
              <a:rPr lang="en-US" altLang="zh-CN" sz="500" dirty="0">
                <a:latin typeface="Times New Roman" panose="02020603050405020304" pitchFamily="18" charset="0"/>
                <a:cs typeface="Times New Roman" panose="02020603050405020304" pitchFamily="18" charset="0"/>
              </a:rPr>
              <a:t>man</a:t>
            </a:r>
            <a:r>
              <a:rPr lang="zh-CN" altLang="en-US" sz="500" dirty="0">
                <a:latin typeface="Times New Roman" panose="02020603050405020304" pitchFamily="18" charset="0"/>
                <a:cs typeface="Times New Roman" panose="02020603050405020304" pitchFamily="18" charset="0"/>
              </a:rPr>
              <a:t> </a:t>
            </a:r>
            <a:r>
              <a:rPr lang="en-US" altLang="zh-CN" sz="500" dirty="0">
                <a:latin typeface="Times New Roman" panose="02020603050405020304" pitchFamily="18" charset="0"/>
                <a:cs typeface="Times New Roman" panose="02020603050405020304" pitchFamily="18" charset="0"/>
              </a:rPr>
              <a:t>writes Rhythm  on  the blackboard…   </a:t>
            </a:r>
            <a:r>
              <a:rPr lang="en-US" sz="500" dirty="0">
                <a:latin typeface="Times New Roman" panose="02020603050405020304" pitchFamily="18" charset="0"/>
                <a:cs typeface="Times New Roman" panose="02020603050405020304" pitchFamily="18" charset="0"/>
              </a:rPr>
              <a:t>The last   principle is   Harmony.</a:t>
            </a:r>
          </a:p>
        </p:txBody>
      </p:sp>
    </p:spTree>
    <p:extLst>
      <p:ext uri="{BB962C8B-B14F-4D97-AF65-F5344CB8AC3E}">
        <p14:creationId xmlns:p14="http://schemas.microsoft.com/office/powerpoint/2010/main" val="240722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a:extLst>
              <a:ext uri="{FF2B5EF4-FFF2-40B4-BE49-F238E27FC236}">
                <a16:creationId xmlns:a16="http://schemas.microsoft.com/office/drawing/2014/main" id="{85B16C08-E234-E7E0-BBF2-182F8A286751}"/>
              </a:ext>
            </a:extLst>
          </p:cNvPr>
          <p:cNvSpPr/>
          <p:nvPr/>
        </p:nvSpPr>
        <p:spPr>
          <a:xfrm>
            <a:off x="2217258" y="1806575"/>
            <a:ext cx="6565798" cy="4929509"/>
          </a:xfrm>
          <a:prstGeom prst="roundRect">
            <a:avLst/>
          </a:prstGeom>
          <a:solidFill>
            <a:srgbClr val="FFFAFA"/>
          </a:solidFill>
          <a:ln w="12700" cap="flat" cmpd="sng">
            <a:solidFill>
              <a:schemeClr val="accent1"/>
            </a:solidFill>
            <a:miter lim="800000"/>
            <a:extLst>
              <a:ext uri="{C807C97D-BFC1-408E-A445-0C87EB9F89A2}">
                <ask:lineSketchStyleProps xmlns:ask="http://schemas.microsoft.com/office/drawing/2018/sketchyshapes" sd="1219033472">
                  <a:custGeom>
                    <a:avLst/>
                    <a:gdLst>
                      <a:gd name="connsiteX0" fmla="*/ 0 w 6565798"/>
                      <a:gd name="connsiteY0" fmla="*/ 821601 h 4929509"/>
                      <a:gd name="connsiteX1" fmla="*/ 821601 w 6565798"/>
                      <a:gd name="connsiteY1" fmla="*/ 0 h 4929509"/>
                      <a:gd name="connsiteX2" fmla="*/ 1270104 w 6565798"/>
                      <a:gd name="connsiteY2" fmla="*/ 0 h 4929509"/>
                      <a:gd name="connsiteX3" fmla="*/ 1669381 w 6565798"/>
                      <a:gd name="connsiteY3" fmla="*/ 0 h 4929509"/>
                      <a:gd name="connsiteX4" fmla="*/ 2117885 w 6565798"/>
                      <a:gd name="connsiteY4" fmla="*/ 0 h 4929509"/>
                      <a:gd name="connsiteX5" fmla="*/ 2615614 w 6565798"/>
                      <a:gd name="connsiteY5" fmla="*/ 0 h 4929509"/>
                      <a:gd name="connsiteX6" fmla="*/ 3162569 w 6565798"/>
                      <a:gd name="connsiteY6" fmla="*/ 0 h 4929509"/>
                      <a:gd name="connsiteX7" fmla="*/ 3611072 w 6565798"/>
                      <a:gd name="connsiteY7" fmla="*/ 0 h 4929509"/>
                      <a:gd name="connsiteX8" fmla="*/ 4256479 w 6565798"/>
                      <a:gd name="connsiteY8" fmla="*/ 0 h 4929509"/>
                      <a:gd name="connsiteX9" fmla="*/ 4803434 w 6565798"/>
                      <a:gd name="connsiteY9" fmla="*/ 0 h 4929509"/>
                      <a:gd name="connsiteX10" fmla="*/ 5744197 w 6565798"/>
                      <a:gd name="connsiteY10" fmla="*/ 0 h 4929509"/>
                      <a:gd name="connsiteX11" fmla="*/ 6565798 w 6565798"/>
                      <a:gd name="connsiteY11" fmla="*/ 821601 h 4929509"/>
                      <a:gd name="connsiteX12" fmla="*/ 6565798 w 6565798"/>
                      <a:gd name="connsiteY12" fmla="*/ 1435045 h 4929509"/>
                      <a:gd name="connsiteX13" fmla="*/ 6565798 w 6565798"/>
                      <a:gd name="connsiteY13" fmla="*/ 1917037 h 4929509"/>
                      <a:gd name="connsiteX14" fmla="*/ 6565798 w 6565798"/>
                      <a:gd name="connsiteY14" fmla="*/ 2464755 h 4929509"/>
                      <a:gd name="connsiteX15" fmla="*/ 6565798 w 6565798"/>
                      <a:gd name="connsiteY15" fmla="*/ 2913883 h 4929509"/>
                      <a:gd name="connsiteX16" fmla="*/ 6565798 w 6565798"/>
                      <a:gd name="connsiteY16" fmla="*/ 3527327 h 4929509"/>
                      <a:gd name="connsiteX17" fmla="*/ 6565798 w 6565798"/>
                      <a:gd name="connsiteY17" fmla="*/ 4107908 h 4929509"/>
                      <a:gd name="connsiteX18" fmla="*/ 5744197 w 6565798"/>
                      <a:gd name="connsiteY18" fmla="*/ 4929509 h 4929509"/>
                      <a:gd name="connsiteX19" fmla="*/ 5197242 w 6565798"/>
                      <a:gd name="connsiteY19" fmla="*/ 4929509 h 4929509"/>
                      <a:gd name="connsiteX20" fmla="*/ 4650287 w 6565798"/>
                      <a:gd name="connsiteY20" fmla="*/ 4929509 h 4929509"/>
                      <a:gd name="connsiteX21" fmla="*/ 4054106 w 6565798"/>
                      <a:gd name="connsiteY21" fmla="*/ 4929509 h 4929509"/>
                      <a:gd name="connsiteX22" fmla="*/ 3408699 w 6565798"/>
                      <a:gd name="connsiteY22" fmla="*/ 4929509 h 4929509"/>
                      <a:gd name="connsiteX23" fmla="*/ 2812518 w 6565798"/>
                      <a:gd name="connsiteY23" fmla="*/ 4929509 h 4929509"/>
                      <a:gd name="connsiteX24" fmla="*/ 2167111 w 6565798"/>
                      <a:gd name="connsiteY24" fmla="*/ 4929509 h 4929509"/>
                      <a:gd name="connsiteX25" fmla="*/ 1570930 w 6565798"/>
                      <a:gd name="connsiteY25" fmla="*/ 4929509 h 4929509"/>
                      <a:gd name="connsiteX26" fmla="*/ 821601 w 6565798"/>
                      <a:gd name="connsiteY26" fmla="*/ 4929509 h 4929509"/>
                      <a:gd name="connsiteX27" fmla="*/ 0 w 6565798"/>
                      <a:gd name="connsiteY27" fmla="*/ 4107908 h 4929509"/>
                      <a:gd name="connsiteX28" fmla="*/ 0 w 6565798"/>
                      <a:gd name="connsiteY28" fmla="*/ 3494464 h 4929509"/>
                      <a:gd name="connsiteX29" fmla="*/ 0 w 6565798"/>
                      <a:gd name="connsiteY29" fmla="*/ 3045335 h 4929509"/>
                      <a:gd name="connsiteX30" fmla="*/ 0 w 6565798"/>
                      <a:gd name="connsiteY30" fmla="*/ 2563344 h 4929509"/>
                      <a:gd name="connsiteX31" fmla="*/ 0 w 6565798"/>
                      <a:gd name="connsiteY31" fmla="*/ 2081352 h 4929509"/>
                      <a:gd name="connsiteX32" fmla="*/ 0 w 6565798"/>
                      <a:gd name="connsiteY32" fmla="*/ 1533634 h 4929509"/>
                      <a:gd name="connsiteX33" fmla="*/ 0 w 6565798"/>
                      <a:gd name="connsiteY33" fmla="*/ 821601 h 4929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65798" h="4929509" fill="none" extrusionOk="0">
                        <a:moveTo>
                          <a:pt x="0" y="821601"/>
                        </a:moveTo>
                        <a:cubicBezTo>
                          <a:pt x="15624" y="299655"/>
                          <a:pt x="322529" y="-1460"/>
                          <a:pt x="821601" y="0"/>
                        </a:cubicBezTo>
                        <a:cubicBezTo>
                          <a:pt x="1038756" y="-1524"/>
                          <a:pt x="1167987" y="653"/>
                          <a:pt x="1270104" y="0"/>
                        </a:cubicBezTo>
                        <a:cubicBezTo>
                          <a:pt x="1372221" y="-653"/>
                          <a:pt x="1563224" y="44519"/>
                          <a:pt x="1669381" y="0"/>
                        </a:cubicBezTo>
                        <a:cubicBezTo>
                          <a:pt x="1775538" y="-44519"/>
                          <a:pt x="1914912" y="52419"/>
                          <a:pt x="2117885" y="0"/>
                        </a:cubicBezTo>
                        <a:cubicBezTo>
                          <a:pt x="2320858" y="-52419"/>
                          <a:pt x="2483965" y="37922"/>
                          <a:pt x="2615614" y="0"/>
                        </a:cubicBezTo>
                        <a:cubicBezTo>
                          <a:pt x="2747263" y="-37922"/>
                          <a:pt x="2999164" y="36240"/>
                          <a:pt x="3162569" y="0"/>
                        </a:cubicBezTo>
                        <a:cubicBezTo>
                          <a:pt x="3325974" y="-36240"/>
                          <a:pt x="3476004" y="2844"/>
                          <a:pt x="3611072" y="0"/>
                        </a:cubicBezTo>
                        <a:cubicBezTo>
                          <a:pt x="3746140" y="-2844"/>
                          <a:pt x="4017474" y="67693"/>
                          <a:pt x="4256479" y="0"/>
                        </a:cubicBezTo>
                        <a:cubicBezTo>
                          <a:pt x="4495484" y="-67693"/>
                          <a:pt x="4643495" y="24106"/>
                          <a:pt x="4803434" y="0"/>
                        </a:cubicBezTo>
                        <a:cubicBezTo>
                          <a:pt x="4963374" y="-24106"/>
                          <a:pt x="5501394" y="106250"/>
                          <a:pt x="5744197" y="0"/>
                        </a:cubicBezTo>
                        <a:cubicBezTo>
                          <a:pt x="6179443" y="-21180"/>
                          <a:pt x="6624718" y="304091"/>
                          <a:pt x="6565798" y="821601"/>
                        </a:cubicBezTo>
                        <a:cubicBezTo>
                          <a:pt x="6633235" y="1039172"/>
                          <a:pt x="6501069" y="1130430"/>
                          <a:pt x="6565798" y="1435045"/>
                        </a:cubicBezTo>
                        <a:cubicBezTo>
                          <a:pt x="6630527" y="1739660"/>
                          <a:pt x="6560279" y="1744590"/>
                          <a:pt x="6565798" y="1917037"/>
                        </a:cubicBezTo>
                        <a:cubicBezTo>
                          <a:pt x="6571317" y="2089484"/>
                          <a:pt x="6544906" y="2339275"/>
                          <a:pt x="6565798" y="2464755"/>
                        </a:cubicBezTo>
                        <a:cubicBezTo>
                          <a:pt x="6586690" y="2590235"/>
                          <a:pt x="6546771" y="2811095"/>
                          <a:pt x="6565798" y="2913883"/>
                        </a:cubicBezTo>
                        <a:cubicBezTo>
                          <a:pt x="6584825" y="3016671"/>
                          <a:pt x="6562947" y="3228007"/>
                          <a:pt x="6565798" y="3527327"/>
                        </a:cubicBezTo>
                        <a:cubicBezTo>
                          <a:pt x="6568649" y="3826647"/>
                          <a:pt x="6554926" y="3939485"/>
                          <a:pt x="6565798" y="4107908"/>
                        </a:cubicBezTo>
                        <a:cubicBezTo>
                          <a:pt x="6572114" y="4537218"/>
                          <a:pt x="6202319" y="4913117"/>
                          <a:pt x="5744197" y="4929509"/>
                        </a:cubicBezTo>
                        <a:cubicBezTo>
                          <a:pt x="5492035" y="4980760"/>
                          <a:pt x="5374303" y="4883344"/>
                          <a:pt x="5197242" y="4929509"/>
                        </a:cubicBezTo>
                        <a:cubicBezTo>
                          <a:pt x="5020182" y="4975674"/>
                          <a:pt x="4844923" y="4897777"/>
                          <a:pt x="4650287" y="4929509"/>
                        </a:cubicBezTo>
                        <a:cubicBezTo>
                          <a:pt x="4455652" y="4961241"/>
                          <a:pt x="4276666" y="4918110"/>
                          <a:pt x="4054106" y="4929509"/>
                        </a:cubicBezTo>
                        <a:cubicBezTo>
                          <a:pt x="3831546" y="4940908"/>
                          <a:pt x="3601037" y="4874661"/>
                          <a:pt x="3408699" y="4929509"/>
                        </a:cubicBezTo>
                        <a:cubicBezTo>
                          <a:pt x="3216361" y="4984357"/>
                          <a:pt x="3057242" y="4919509"/>
                          <a:pt x="2812518" y="4929509"/>
                        </a:cubicBezTo>
                        <a:cubicBezTo>
                          <a:pt x="2567794" y="4939509"/>
                          <a:pt x="2335382" y="4898568"/>
                          <a:pt x="2167111" y="4929509"/>
                        </a:cubicBezTo>
                        <a:cubicBezTo>
                          <a:pt x="1998840" y="4960450"/>
                          <a:pt x="1828173" y="4901754"/>
                          <a:pt x="1570930" y="4929509"/>
                        </a:cubicBezTo>
                        <a:cubicBezTo>
                          <a:pt x="1313687" y="4957264"/>
                          <a:pt x="998464" y="4856962"/>
                          <a:pt x="821601" y="4929509"/>
                        </a:cubicBezTo>
                        <a:cubicBezTo>
                          <a:pt x="370041" y="4901669"/>
                          <a:pt x="-72435" y="4666870"/>
                          <a:pt x="0" y="4107908"/>
                        </a:cubicBezTo>
                        <a:cubicBezTo>
                          <a:pt x="-51290" y="3938604"/>
                          <a:pt x="21410" y="3747399"/>
                          <a:pt x="0" y="3494464"/>
                        </a:cubicBezTo>
                        <a:cubicBezTo>
                          <a:pt x="-21410" y="3241529"/>
                          <a:pt x="33052" y="3241742"/>
                          <a:pt x="0" y="3045335"/>
                        </a:cubicBezTo>
                        <a:cubicBezTo>
                          <a:pt x="-33052" y="2848928"/>
                          <a:pt x="37540" y="2759425"/>
                          <a:pt x="0" y="2563344"/>
                        </a:cubicBezTo>
                        <a:cubicBezTo>
                          <a:pt x="-37540" y="2367263"/>
                          <a:pt x="34502" y="2217881"/>
                          <a:pt x="0" y="2081352"/>
                        </a:cubicBezTo>
                        <a:cubicBezTo>
                          <a:pt x="-34502" y="1944823"/>
                          <a:pt x="48866" y="1764071"/>
                          <a:pt x="0" y="1533634"/>
                        </a:cubicBezTo>
                        <a:cubicBezTo>
                          <a:pt x="-48866" y="1303197"/>
                          <a:pt x="9670" y="1164776"/>
                          <a:pt x="0" y="821601"/>
                        </a:cubicBezTo>
                        <a:close/>
                      </a:path>
                      <a:path w="6565798" h="4929509" stroke="0" extrusionOk="0">
                        <a:moveTo>
                          <a:pt x="0" y="821601"/>
                        </a:moveTo>
                        <a:cubicBezTo>
                          <a:pt x="-25491" y="352120"/>
                          <a:pt x="301385" y="24943"/>
                          <a:pt x="821601" y="0"/>
                        </a:cubicBezTo>
                        <a:cubicBezTo>
                          <a:pt x="1055903" y="-19565"/>
                          <a:pt x="1313869" y="33401"/>
                          <a:pt x="1467008" y="0"/>
                        </a:cubicBezTo>
                        <a:cubicBezTo>
                          <a:pt x="1620147" y="-33401"/>
                          <a:pt x="1743594" y="29120"/>
                          <a:pt x="1964737" y="0"/>
                        </a:cubicBezTo>
                        <a:cubicBezTo>
                          <a:pt x="2185880" y="-29120"/>
                          <a:pt x="2249201" y="21053"/>
                          <a:pt x="2413240" y="0"/>
                        </a:cubicBezTo>
                        <a:cubicBezTo>
                          <a:pt x="2577279" y="-21053"/>
                          <a:pt x="2829343" y="28983"/>
                          <a:pt x="3009421" y="0"/>
                        </a:cubicBezTo>
                        <a:cubicBezTo>
                          <a:pt x="3189499" y="-28983"/>
                          <a:pt x="3394877" y="8852"/>
                          <a:pt x="3507151" y="0"/>
                        </a:cubicBezTo>
                        <a:cubicBezTo>
                          <a:pt x="3619425" y="-8852"/>
                          <a:pt x="3925978" y="1370"/>
                          <a:pt x="4152558" y="0"/>
                        </a:cubicBezTo>
                        <a:cubicBezTo>
                          <a:pt x="4379138" y="-1370"/>
                          <a:pt x="4384164" y="39290"/>
                          <a:pt x="4601061" y="0"/>
                        </a:cubicBezTo>
                        <a:cubicBezTo>
                          <a:pt x="4817958" y="-39290"/>
                          <a:pt x="4956556" y="64999"/>
                          <a:pt x="5246468" y="0"/>
                        </a:cubicBezTo>
                        <a:cubicBezTo>
                          <a:pt x="5536380" y="-64999"/>
                          <a:pt x="5629376" y="25118"/>
                          <a:pt x="5744197" y="0"/>
                        </a:cubicBezTo>
                        <a:cubicBezTo>
                          <a:pt x="6142984" y="-3144"/>
                          <a:pt x="6606673" y="255753"/>
                          <a:pt x="6565798" y="821601"/>
                        </a:cubicBezTo>
                        <a:cubicBezTo>
                          <a:pt x="6622775" y="1045515"/>
                          <a:pt x="6557969" y="1173303"/>
                          <a:pt x="6565798" y="1402182"/>
                        </a:cubicBezTo>
                        <a:cubicBezTo>
                          <a:pt x="6573627" y="1631061"/>
                          <a:pt x="6565045" y="1709521"/>
                          <a:pt x="6565798" y="2015626"/>
                        </a:cubicBezTo>
                        <a:cubicBezTo>
                          <a:pt x="6566551" y="2321731"/>
                          <a:pt x="6559870" y="2409356"/>
                          <a:pt x="6565798" y="2629070"/>
                        </a:cubicBezTo>
                        <a:cubicBezTo>
                          <a:pt x="6571726" y="2848784"/>
                          <a:pt x="6525671" y="2887653"/>
                          <a:pt x="6565798" y="3111062"/>
                        </a:cubicBezTo>
                        <a:cubicBezTo>
                          <a:pt x="6605925" y="3334471"/>
                          <a:pt x="6507308" y="3619728"/>
                          <a:pt x="6565798" y="4107908"/>
                        </a:cubicBezTo>
                        <a:cubicBezTo>
                          <a:pt x="6522974" y="4474372"/>
                          <a:pt x="6201050" y="4887640"/>
                          <a:pt x="5744197" y="4929509"/>
                        </a:cubicBezTo>
                        <a:cubicBezTo>
                          <a:pt x="5463287" y="4964366"/>
                          <a:pt x="5356817" y="4907913"/>
                          <a:pt x="5148016" y="4929509"/>
                        </a:cubicBezTo>
                        <a:cubicBezTo>
                          <a:pt x="4939215" y="4951105"/>
                          <a:pt x="4859018" y="4906056"/>
                          <a:pt x="4699513" y="4929509"/>
                        </a:cubicBezTo>
                        <a:cubicBezTo>
                          <a:pt x="4540008" y="4952962"/>
                          <a:pt x="4366084" y="4925804"/>
                          <a:pt x="4054106" y="4929509"/>
                        </a:cubicBezTo>
                        <a:cubicBezTo>
                          <a:pt x="3742128" y="4933214"/>
                          <a:pt x="3667319" y="4899376"/>
                          <a:pt x="3507151" y="4929509"/>
                        </a:cubicBezTo>
                        <a:cubicBezTo>
                          <a:pt x="3346983" y="4959642"/>
                          <a:pt x="3212899" y="4897986"/>
                          <a:pt x="3058647" y="4929509"/>
                        </a:cubicBezTo>
                        <a:cubicBezTo>
                          <a:pt x="2904395" y="4961032"/>
                          <a:pt x="2695398" y="4872803"/>
                          <a:pt x="2511692" y="4929509"/>
                        </a:cubicBezTo>
                        <a:cubicBezTo>
                          <a:pt x="2327986" y="4986215"/>
                          <a:pt x="2201442" y="4891153"/>
                          <a:pt x="2112415" y="4929509"/>
                        </a:cubicBezTo>
                        <a:cubicBezTo>
                          <a:pt x="2023388" y="4967865"/>
                          <a:pt x="1822111" y="4923922"/>
                          <a:pt x="1713138" y="4929509"/>
                        </a:cubicBezTo>
                        <a:cubicBezTo>
                          <a:pt x="1604165" y="4935096"/>
                          <a:pt x="1148452" y="4924216"/>
                          <a:pt x="821601" y="4929509"/>
                        </a:cubicBezTo>
                        <a:cubicBezTo>
                          <a:pt x="469862" y="4965214"/>
                          <a:pt x="4447" y="4576645"/>
                          <a:pt x="0" y="4107908"/>
                        </a:cubicBezTo>
                        <a:cubicBezTo>
                          <a:pt x="-17012" y="3950071"/>
                          <a:pt x="34437" y="3860000"/>
                          <a:pt x="0" y="3658779"/>
                        </a:cubicBezTo>
                        <a:cubicBezTo>
                          <a:pt x="-34437" y="3457558"/>
                          <a:pt x="3440" y="3217380"/>
                          <a:pt x="0" y="3078198"/>
                        </a:cubicBezTo>
                        <a:cubicBezTo>
                          <a:pt x="-3440" y="2939016"/>
                          <a:pt x="37941" y="2808403"/>
                          <a:pt x="0" y="2629070"/>
                        </a:cubicBezTo>
                        <a:cubicBezTo>
                          <a:pt x="-37941" y="2449737"/>
                          <a:pt x="20970" y="2235310"/>
                          <a:pt x="0" y="2048489"/>
                        </a:cubicBezTo>
                        <a:cubicBezTo>
                          <a:pt x="-20970" y="1861668"/>
                          <a:pt x="45301" y="1747900"/>
                          <a:pt x="0" y="1566497"/>
                        </a:cubicBezTo>
                        <a:cubicBezTo>
                          <a:pt x="-45301" y="1385094"/>
                          <a:pt x="25176" y="1097682"/>
                          <a:pt x="0" y="82160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6DD320-9D58-A4E1-8DF3-E0FA20A857C6}"/>
              </a:ext>
            </a:extLst>
          </p:cNvPr>
          <p:cNvSpPr txBox="1"/>
          <p:nvPr/>
        </p:nvSpPr>
        <p:spPr>
          <a:xfrm>
            <a:off x="2529592" y="5207575"/>
            <a:ext cx="5941131" cy="1338828"/>
          </a:xfrm>
          <a:prstGeom prst="rect">
            <a:avLst/>
          </a:prstGeom>
          <a:solidFill>
            <a:schemeClr val="accent6">
              <a:lumMod val="20000"/>
              <a:lumOff val="80000"/>
            </a:schemeClr>
          </a:solidFill>
          <a:effectLst>
            <a:softEdge rad="38100"/>
          </a:effectLst>
        </p:spPr>
        <p:txBody>
          <a:bodyPr wrap="square" lIns="91440" tIns="45720" rIns="91440" bIns="45720" rtlCol="0">
            <a:spAutoFit/>
          </a:bodyPr>
          <a:lstStyle/>
          <a:p>
            <a:pPr algn="just"/>
            <a:r>
              <a:rPr lang="en-US" sz="900" dirty="0">
                <a:latin typeface="Segoe Print" panose="02000800000000000000" pitchFamily="2" charset="0"/>
                <a:cs typeface="Times New Roman" panose="02020603050405020304" pitchFamily="18" charset="0"/>
              </a:rPr>
              <a:t>Video-KTR(ours)</a:t>
            </a:r>
          </a:p>
          <a:p>
            <a:pPr algn="just"/>
            <a:r>
              <a:rPr lang="en-US" sz="800" dirty="0">
                <a:latin typeface="Times New Roman" panose="02020603050405020304" pitchFamily="18" charset="0"/>
                <a:cs typeface="Times New Roman" panose="02020603050405020304" pitchFamily="18" charset="0"/>
              </a:rPr>
              <a:t>&lt;think&gt; Let's analyze the video step by step to determine the core supernatural rule demonstrated by the long-haired woman…….</a:t>
            </a:r>
          </a:p>
          <a:p>
            <a:pPr algn="just"/>
            <a:r>
              <a:rPr lang="en-US" sz="800" dirty="0">
                <a:latin typeface="Times New Roman" panose="02020603050405020304" pitchFamily="18" charset="0"/>
                <a:cs typeface="Times New Roman" panose="02020603050405020304" pitchFamily="18" charset="0"/>
              </a:rPr>
              <a:t>2. **Disappearance and Reappearance**: </a:t>
            </a:r>
            <a:r>
              <a:rPr lang="en-US" sz="800" u="sng" dirty="0">
                <a:solidFill>
                  <a:schemeClr val="accent6">
                    <a:lumMod val="50000"/>
                  </a:schemeClr>
                </a:solidFill>
                <a:latin typeface="Times New Roman" panose="02020603050405020304" pitchFamily="18" charset="0"/>
                <a:cs typeface="Times New Roman" panose="02020603050405020304" pitchFamily="18" charset="0"/>
              </a:rPr>
              <a:t>The woman disappears and reappears in different locations</a:t>
            </a:r>
            <a:r>
              <a:rPr lang="en-US" sz="800" dirty="0">
                <a:latin typeface="Times New Roman" panose="02020603050405020304" pitchFamily="18" charset="0"/>
                <a:cs typeface="Times New Roman" panose="02020603050405020304" pitchFamily="18" charset="0"/>
              </a:rPr>
              <a:t>, which implies that she can ignore the limitations of space physics. </a:t>
            </a:r>
            <a:r>
              <a:rPr lang="en-US" sz="800" dirty="0">
                <a:solidFill>
                  <a:schemeClr val="accent6">
                    <a:lumMod val="50000"/>
                  </a:schemeClr>
                </a:solidFill>
                <a:latin typeface="Times New Roman" panose="02020603050405020304" pitchFamily="18" charset="0"/>
                <a:cs typeface="Times New Roman" panose="02020603050405020304" pitchFamily="18" charset="0"/>
              </a:rPr>
              <a:t>This is a significant supernatural ability as it allows her to move freely and unpredictably</a:t>
            </a:r>
            <a:r>
              <a:rPr lang="en-US" sz="800" dirty="0">
                <a:latin typeface="Times New Roman" panose="02020603050405020304" pitchFamily="18" charset="0"/>
                <a:cs typeface="Times New Roman" panose="02020603050405020304" pitchFamily="18" charset="0"/>
              </a:rPr>
              <a:t>.</a:t>
            </a:r>
          </a:p>
          <a:p>
            <a:pPr algn="just"/>
            <a:r>
              <a:rPr lang="en-US" sz="800" dirty="0">
                <a:latin typeface="Times New Roman" panose="02020603050405020304" pitchFamily="18" charset="0"/>
                <a:cs typeface="Times New Roman" panose="02020603050405020304" pitchFamily="18" charset="0"/>
              </a:rPr>
              <a:t>3. **Chasing Scene**: The woman is seen chasing the man through various urban environments, including alleyways and streets. </a:t>
            </a:r>
            <a:r>
              <a:rPr lang="en-US" sz="800" dirty="0">
                <a:solidFill>
                  <a:schemeClr val="accent6">
                    <a:lumMod val="50000"/>
                  </a:schemeClr>
                </a:solidFill>
                <a:latin typeface="Times New Roman" panose="02020603050405020304" pitchFamily="18" charset="0"/>
                <a:cs typeface="Times New Roman" panose="02020603050405020304" pitchFamily="18" charset="0"/>
              </a:rPr>
              <a:t>This further emphasizes her ability to move quickly and unpredictably, which is not possible for a normal human…….</a:t>
            </a:r>
            <a:endParaRPr lang="en-US" sz="800" dirty="0">
              <a:latin typeface="Times New Roman" panose="02020603050405020304" pitchFamily="18" charset="0"/>
              <a:cs typeface="Times New Roman" panose="02020603050405020304" pitchFamily="18" charset="0"/>
            </a:endParaRPr>
          </a:p>
          <a:p>
            <a:pPr algn="just"/>
            <a:r>
              <a:rPr lang="en-US" sz="800" dirty="0">
                <a:latin typeface="Times New Roman" panose="02020603050405020304" pitchFamily="18" charset="0"/>
                <a:cs typeface="Times New Roman" panose="02020603050405020304" pitchFamily="18" charset="0"/>
              </a:rPr>
              <a:t>7. **Predict Future Actions**: </a:t>
            </a:r>
            <a:r>
              <a:rPr lang="en-US" sz="800" dirty="0">
                <a:solidFill>
                  <a:schemeClr val="accent6">
                    <a:lumMod val="50000"/>
                  </a:schemeClr>
                </a:solidFill>
                <a:latin typeface="Times New Roman" panose="02020603050405020304" pitchFamily="18" charset="0"/>
                <a:cs typeface="Times New Roman" panose="02020603050405020304" pitchFamily="18" charset="0"/>
              </a:rPr>
              <a:t>There is no evidence in the video that the woman can predict future actions.</a:t>
            </a:r>
          </a:p>
          <a:p>
            <a:pPr algn="just"/>
            <a:r>
              <a:rPr lang="en-US" sz="800" dirty="0">
                <a:latin typeface="Times New Roman" panose="02020603050405020304" pitchFamily="18" charset="0"/>
                <a:cs typeface="Times New Roman" panose="02020603050405020304" pitchFamily="18" charset="0"/>
              </a:rPr>
              <a:t>8. **Unlimited Stamina Pursuit**: While the woman is seen chasing the man, </a:t>
            </a:r>
            <a:r>
              <a:rPr lang="en-US" sz="800" dirty="0">
                <a:solidFill>
                  <a:schemeClr val="accent6">
                    <a:lumMod val="50000"/>
                  </a:schemeClr>
                </a:solidFill>
                <a:latin typeface="Times New Roman" panose="02020603050405020304" pitchFamily="18" charset="0"/>
                <a:cs typeface="Times New Roman" panose="02020603050405020304" pitchFamily="18" charset="0"/>
              </a:rPr>
              <a:t>there is no indication that she has unlimited stamina.</a:t>
            </a:r>
          </a:p>
          <a:p>
            <a:pPr algn="just"/>
            <a:r>
              <a:rPr lang="en-US" sz="800" dirty="0">
                <a:latin typeface="Times New Roman" panose="02020603050405020304" pitchFamily="18" charset="0"/>
                <a:cs typeface="Times New Roman" panose="02020603050405020304" pitchFamily="18" charset="0"/>
              </a:rPr>
              <a:t>Based on the analysis, the core supernatural rule demonstrated by the long-haired woman is her ability to </a:t>
            </a:r>
            <a:r>
              <a:rPr lang="en-US" sz="800" dirty="0">
                <a:solidFill>
                  <a:schemeClr val="accent6">
                    <a:lumMod val="50000"/>
                  </a:schemeClr>
                </a:solidFill>
                <a:latin typeface="Times New Roman" panose="02020603050405020304" pitchFamily="18" charset="0"/>
                <a:cs typeface="Times New Roman" panose="02020603050405020304" pitchFamily="18" charset="0"/>
              </a:rPr>
              <a:t>ignore the limitations of space physics</a:t>
            </a:r>
            <a:r>
              <a:rPr lang="en-US" sz="800" dirty="0">
                <a:latin typeface="Times New Roman" panose="02020603050405020304" pitchFamily="18" charset="0"/>
                <a:cs typeface="Times New Roman" panose="02020603050405020304" pitchFamily="18" charset="0"/>
              </a:rPr>
              <a:t>……</a:t>
            </a:r>
            <a:r>
              <a:rPr lang="en-US" sz="800" dirty="0">
                <a:solidFill>
                  <a:schemeClr val="accent6">
                    <a:lumMod val="50000"/>
                  </a:schemeClr>
                </a:solidFill>
                <a:latin typeface="Times New Roman" panose="02020603050405020304" pitchFamily="18" charset="0"/>
                <a:cs typeface="Times New Roman" panose="02020603050405020304" pitchFamily="18" charset="0"/>
              </a:rPr>
              <a:t>.&lt;/think&gt;\n&lt;answer&gt;B&lt;/answer&gt;</a:t>
            </a:r>
          </a:p>
        </p:txBody>
      </p:sp>
      <p:sp>
        <p:nvSpPr>
          <p:cNvPr id="7" name="TextBox 6">
            <a:extLst>
              <a:ext uri="{FF2B5EF4-FFF2-40B4-BE49-F238E27FC236}">
                <a16:creationId xmlns:a16="http://schemas.microsoft.com/office/drawing/2014/main" id="{2C72C943-FE31-8BD2-B304-FB2EFE43E591}"/>
              </a:ext>
            </a:extLst>
          </p:cNvPr>
          <p:cNvSpPr txBox="1"/>
          <p:nvPr/>
        </p:nvSpPr>
        <p:spPr>
          <a:xfrm>
            <a:off x="3048000" y="1972372"/>
            <a:ext cx="6096000" cy="215444"/>
          </a:xfrm>
          <a:prstGeom prst="rect">
            <a:avLst/>
          </a:prstGeom>
          <a:noFill/>
        </p:spPr>
        <p:txBody>
          <a:bodyPr wrap="square">
            <a:spAutoFit/>
          </a:bodyPr>
          <a:lstStyle/>
          <a:p>
            <a:r>
              <a:rPr lang="en-US" sz="800" dirty="0">
                <a:latin typeface="Segoe Print" panose="02000800000000000000" pitchFamily="2" charset="0"/>
              </a:rPr>
              <a:t>  What is the core supernatural rule demonstrated by the long-haired woman?</a:t>
            </a:r>
          </a:p>
        </p:txBody>
      </p:sp>
      <p:sp>
        <p:nvSpPr>
          <p:cNvPr id="11" name="Rectangle 10">
            <a:extLst>
              <a:ext uri="{FF2B5EF4-FFF2-40B4-BE49-F238E27FC236}">
                <a16:creationId xmlns:a16="http://schemas.microsoft.com/office/drawing/2014/main" id="{689CD32C-125D-0DB2-7D3C-686DC86C9D85}"/>
              </a:ext>
            </a:extLst>
          </p:cNvPr>
          <p:cNvSpPr>
            <a:spLocks noChangeArrowheads="1"/>
          </p:cNvSpPr>
          <p:nvPr/>
        </p:nvSpPr>
        <p:spPr bwMode="auto">
          <a:xfrm flipV="1">
            <a:off x="5124450" y="0"/>
            <a:ext cx="7067550" cy="175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Rectangle 20">
            <a:extLst>
              <a:ext uri="{FF2B5EF4-FFF2-40B4-BE49-F238E27FC236}">
                <a16:creationId xmlns:a16="http://schemas.microsoft.com/office/drawing/2014/main" id="{F6C37E66-4B07-4A12-60E8-F87A6200A5EA}"/>
              </a:ext>
            </a:extLst>
          </p:cNvPr>
          <p:cNvSpPr>
            <a:spLocks noChangeArrowheads="1"/>
          </p:cNvSpPr>
          <p:nvPr/>
        </p:nvSpPr>
        <p:spPr bwMode="auto">
          <a:xfrm flipV="1">
            <a:off x="6235702" y="-6149643"/>
            <a:ext cx="218256"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4" name="TextBox 23">
            <a:extLst>
              <a:ext uri="{FF2B5EF4-FFF2-40B4-BE49-F238E27FC236}">
                <a16:creationId xmlns:a16="http://schemas.microsoft.com/office/drawing/2014/main" id="{F95CB445-505B-E80A-42D5-30D6BDE6CB3A}"/>
              </a:ext>
            </a:extLst>
          </p:cNvPr>
          <p:cNvSpPr txBox="1"/>
          <p:nvPr/>
        </p:nvSpPr>
        <p:spPr>
          <a:xfrm>
            <a:off x="2529592" y="3499415"/>
            <a:ext cx="5941131" cy="1708160"/>
          </a:xfrm>
          <a:prstGeom prst="rect">
            <a:avLst/>
          </a:prstGeom>
          <a:solidFill>
            <a:schemeClr val="accent2">
              <a:lumMod val="20000"/>
              <a:lumOff val="80000"/>
            </a:schemeClr>
          </a:solidFill>
          <a:effectLst>
            <a:softEdge rad="38100"/>
          </a:effectLst>
        </p:spPr>
        <p:txBody>
          <a:bodyPr wrap="square">
            <a:spAutoFit/>
          </a:bodyPr>
          <a:lstStyle/>
          <a:p>
            <a:pPr algn="just"/>
            <a:r>
              <a:rPr lang="en-US" sz="900" dirty="0">
                <a:latin typeface="Segoe Print" panose="02000800000000000000" pitchFamily="2" charset="0"/>
                <a:cs typeface="Times New Roman" panose="02020603050405020304" pitchFamily="18" charset="0"/>
              </a:rPr>
              <a:t>T-GRPO</a:t>
            </a:r>
          </a:p>
          <a:p>
            <a:pPr algn="just"/>
            <a:r>
              <a:rPr lang="en-US" sz="800" dirty="0">
                <a:latin typeface="Times New Roman" panose="02020603050405020304" pitchFamily="18" charset="0"/>
                <a:cs typeface="Times New Roman" panose="02020603050405020304" pitchFamily="18" charset="0"/>
              </a:rPr>
              <a:t>&lt;think&gt;Let's analyze the video step by step to determine the core supernatural rule demonstrated by the long-haired woman…….</a:t>
            </a:r>
          </a:p>
          <a:p>
            <a:pPr algn="just"/>
            <a:r>
              <a:rPr lang="en-US" sz="800" dirty="0">
                <a:latin typeface="Times New Roman" panose="02020603050405020304" pitchFamily="18" charset="0"/>
                <a:cs typeface="Times New Roman" panose="02020603050405020304" pitchFamily="18" charset="0"/>
              </a:rPr>
              <a:t>3. **Transformation and Disguise**: The woman is seen in different outfits and settings, </a:t>
            </a:r>
            <a:r>
              <a:rPr lang="en-US" sz="800" dirty="0">
                <a:solidFill>
                  <a:srgbClr val="C00000"/>
                </a:solidFill>
                <a:latin typeface="Times New Roman" panose="02020603050405020304" pitchFamily="18" charset="0"/>
                <a:cs typeface="Times New Roman" panose="02020603050405020304" pitchFamily="18" charset="0"/>
              </a:rPr>
              <a:t>which could indicate that she has the ability to transform and disguise herself</a:t>
            </a:r>
            <a:r>
              <a:rPr lang="en-US" sz="800" dirty="0">
                <a:latin typeface="Times New Roman" panose="02020603050405020304" pitchFamily="18" charset="0"/>
                <a:cs typeface="Times New Roman" panose="02020603050405020304" pitchFamily="18" charset="0"/>
              </a:rPr>
              <a:t>. This is a common supernatural ability in many stories, where characters can change their appearance or form.</a:t>
            </a:r>
          </a:p>
          <a:p>
            <a:pPr algn="just"/>
            <a:r>
              <a:rPr lang="en-US" sz="800" dirty="0">
                <a:latin typeface="Times New Roman" panose="02020603050405020304" pitchFamily="18" charset="0"/>
                <a:cs typeface="Times New Roman" panose="02020603050405020304" pitchFamily="18" charset="0"/>
              </a:rPr>
              <a:t>4. **Unlimited Stamina Pursuit**: The woman is seen running through the alley and the street, which suggests that she has unlimited stamina. This is a supernatural ability that </a:t>
            </a:r>
            <a:r>
              <a:rPr lang="en-US" sz="800" dirty="0">
                <a:solidFill>
                  <a:srgbClr val="C00000"/>
                </a:solidFill>
                <a:latin typeface="Times New Roman" panose="02020603050405020304" pitchFamily="18" charset="0"/>
                <a:cs typeface="Times New Roman" panose="02020603050405020304" pitchFamily="18" charset="0"/>
              </a:rPr>
              <a:t>allows her to run for extended periods without getting tired. </a:t>
            </a:r>
            <a:r>
              <a:rPr lang="en-US" sz="800" dirty="0">
                <a:latin typeface="Times New Roman" panose="02020603050405020304" pitchFamily="18" charset="0"/>
                <a:cs typeface="Times New Roman" panose="02020603050405020304" pitchFamily="18" charset="0"/>
              </a:rPr>
              <a:t>......</a:t>
            </a:r>
          </a:p>
          <a:p>
            <a:pPr algn="just"/>
            <a:r>
              <a:rPr lang="en-US" sz="800" dirty="0">
                <a:latin typeface="Times New Roman" panose="02020603050405020304" pitchFamily="18" charset="0"/>
                <a:cs typeface="Times New Roman" panose="02020603050405020304" pitchFamily="18" charset="0"/>
              </a:rPr>
              <a:t>6. **Control Electronic Devices**: </a:t>
            </a:r>
            <a:r>
              <a:rPr lang="en-US" sz="800" dirty="0">
                <a:solidFill>
                  <a:srgbClr val="C00000"/>
                </a:solidFill>
                <a:latin typeface="Times New Roman" panose="02020603050405020304" pitchFamily="18" charset="0"/>
                <a:cs typeface="Times New Roman" panose="02020603050405020304" pitchFamily="18" charset="0"/>
              </a:rPr>
              <a:t>The woman is seen using a phone, which could indicate that she has the ability to control electronic devices.</a:t>
            </a:r>
            <a:r>
              <a:rPr lang="en-US" sz="800" dirty="0">
                <a:latin typeface="Times New Roman" panose="02020603050405020304" pitchFamily="18" charset="0"/>
                <a:cs typeface="Times New Roman" panose="02020603050405020304" pitchFamily="18" charset="0"/>
              </a:rPr>
              <a:t> However, this is not the core supernatural rule demonstrated by her.</a:t>
            </a:r>
          </a:p>
          <a:p>
            <a:pPr algn="just"/>
            <a:r>
              <a:rPr lang="en-US" sz="800" dirty="0">
                <a:latin typeface="Times New Roman" panose="02020603050405020304" pitchFamily="18" charset="0"/>
                <a:cs typeface="Times New Roman" panose="02020603050405020304" pitchFamily="18" charset="0"/>
              </a:rPr>
              <a:t>7. **Ignore the Limitations of Space Physics**: The woman is seen running through the alley and the street, which suggests that she has the ability to ignore the limitations of space physics. </a:t>
            </a:r>
            <a:r>
              <a:rPr lang="en-US" sz="800" dirty="0">
                <a:solidFill>
                  <a:srgbClr val="C00000"/>
                </a:solidFill>
                <a:latin typeface="Times New Roman" panose="02020603050405020304" pitchFamily="18" charset="0"/>
                <a:cs typeface="Times New Roman" panose="02020603050405020304" pitchFamily="18" charset="0"/>
              </a:rPr>
              <a:t>However, this is not the core supernatural rule demonstrated by her.</a:t>
            </a:r>
          </a:p>
          <a:p>
            <a:pPr algn="just"/>
            <a:r>
              <a:rPr lang="en-US" sz="800" dirty="0">
                <a:latin typeface="Times New Roman" panose="02020603050405020304" pitchFamily="18" charset="0"/>
                <a:cs typeface="Times New Roman" panose="02020603050405020304" pitchFamily="18" charset="0"/>
              </a:rPr>
              <a:t>Based on the analysis, the core supernatural rule demonstrated by the long-haired woman is her ability to </a:t>
            </a:r>
            <a:r>
              <a:rPr lang="en-US" sz="800" dirty="0">
                <a:solidFill>
                  <a:srgbClr val="C00000"/>
                </a:solidFill>
                <a:latin typeface="Times New Roman" panose="02020603050405020304" pitchFamily="18" charset="0"/>
                <a:cs typeface="Times New Roman" panose="02020603050405020304" pitchFamily="18" charset="0"/>
              </a:rPr>
              <a:t>transform and disguise herself.</a:t>
            </a:r>
          </a:p>
          <a:p>
            <a:pPr algn="just"/>
            <a:r>
              <a:rPr lang="en-US" sz="800" dirty="0">
                <a:latin typeface="Times New Roman" panose="02020603050405020304" pitchFamily="18" charset="0"/>
                <a:cs typeface="Times New Roman" panose="02020603050405020304" pitchFamily="18" charset="0"/>
              </a:rPr>
              <a:t>Based on the analysis, the core supernatural rule demonstrated by the long-haired woman is her ability to </a:t>
            </a:r>
            <a:r>
              <a:rPr lang="en-US" sz="800" dirty="0">
                <a:solidFill>
                  <a:srgbClr val="C00000"/>
                </a:solidFill>
                <a:latin typeface="Times New Roman" panose="02020603050405020304" pitchFamily="18" charset="0"/>
                <a:cs typeface="Times New Roman" panose="02020603050405020304" pitchFamily="18" charset="0"/>
              </a:rPr>
              <a:t>transform and disguise herself. ……&lt;/think&gt;\n&lt;answer&gt;E&lt;/answer&gt;</a:t>
            </a:r>
          </a:p>
        </p:txBody>
      </p:sp>
      <p:pic>
        <p:nvPicPr>
          <p:cNvPr id="29" name="Picture 28">
            <a:extLst>
              <a:ext uri="{FF2B5EF4-FFF2-40B4-BE49-F238E27FC236}">
                <a16:creationId xmlns:a16="http://schemas.microsoft.com/office/drawing/2014/main" id="{AD2B6853-175B-3104-1E37-D3673BB143ED}"/>
              </a:ext>
            </a:extLst>
          </p:cNvPr>
          <p:cNvPicPr>
            <a:picLocks/>
          </p:cNvPicPr>
          <p:nvPr/>
        </p:nvPicPr>
        <p:blipFill>
          <a:blip r:embed="rId2"/>
          <a:stretch>
            <a:fillRect/>
          </a:stretch>
        </p:blipFill>
        <p:spPr>
          <a:xfrm>
            <a:off x="2602262" y="2276845"/>
            <a:ext cx="1005840" cy="566928"/>
          </a:xfrm>
          <a:prstGeom prst="rect">
            <a:avLst/>
          </a:prstGeom>
        </p:spPr>
      </p:pic>
      <p:pic>
        <p:nvPicPr>
          <p:cNvPr id="30" name="Picture 29">
            <a:extLst>
              <a:ext uri="{FF2B5EF4-FFF2-40B4-BE49-F238E27FC236}">
                <a16:creationId xmlns:a16="http://schemas.microsoft.com/office/drawing/2014/main" id="{72D5D98A-B73A-3AA4-1795-D8230C6586B5}"/>
              </a:ext>
            </a:extLst>
          </p:cNvPr>
          <p:cNvPicPr>
            <a:picLocks/>
          </p:cNvPicPr>
          <p:nvPr/>
        </p:nvPicPr>
        <p:blipFill>
          <a:blip r:embed="rId3"/>
          <a:stretch>
            <a:fillRect/>
          </a:stretch>
        </p:blipFill>
        <p:spPr>
          <a:xfrm>
            <a:off x="4648835" y="2278127"/>
            <a:ext cx="1005840" cy="566928"/>
          </a:xfrm>
          <a:prstGeom prst="rect">
            <a:avLst/>
          </a:prstGeom>
        </p:spPr>
      </p:pic>
      <p:pic>
        <p:nvPicPr>
          <p:cNvPr id="31" name="Picture 30">
            <a:extLst>
              <a:ext uri="{FF2B5EF4-FFF2-40B4-BE49-F238E27FC236}">
                <a16:creationId xmlns:a16="http://schemas.microsoft.com/office/drawing/2014/main" id="{C06A9896-FA64-DA2F-A6AE-CA5E085A4A83}"/>
              </a:ext>
            </a:extLst>
          </p:cNvPr>
          <p:cNvPicPr>
            <a:picLocks/>
          </p:cNvPicPr>
          <p:nvPr/>
        </p:nvPicPr>
        <p:blipFill>
          <a:blip r:embed="rId4"/>
          <a:stretch>
            <a:fillRect/>
          </a:stretch>
        </p:blipFill>
        <p:spPr>
          <a:xfrm>
            <a:off x="3625549" y="2278050"/>
            <a:ext cx="1005840" cy="566928"/>
          </a:xfrm>
          <a:prstGeom prst="rect">
            <a:avLst/>
          </a:prstGeom>
        </p:spPr>
      </p:pic>
      <p:pic>
        <p:nvPicPr>
          <p:cNvPr id="33" name="Picture 32">
            <a:extLst>
              <a:ext uri="{FF2B5EF4-FFF2-40B4-BE49-F238E27FC236}">
                <a16:creationId xmlns:a16="http://schemas.microsoft.com/office/drawing/2014/main" id="{07C2D448-B125-3D17-AB72-8223BD6154B8}"/>
              </a:ext>
            </a:extLst>
          </p:cNvPr>
          <p:cNvPicPr>
            <a:picLocks/>
          </p:cNvPicPr>
          <p:nvPr/>
        </p:nvPicPr>
        <p:blipFill>
          <a:blip r:embed="rId5"/>
          <a:stretch>
            <a:fillRect/>
          </a:stretch>
        </p:blipFill>
        <p:spPr>
          <a:xfrm>
            <a:off x="5675354" y="2276071"/>
            <a:ext cx="1005840" cy="566928"/>
          </a:xfrm>
          <a:prstGeom prst="rect">
            <a:avLst/>
          </a:prstGeom>
        </p:spPr>
      </p:pic>
      <p:pic>
        <p:nvPicPr>
          <p:cNvPr id="34" name="Picture 33">
            <a:extLst>
              <a:ext uri="{FF2B5EF4-FFF2-40B4-BE49-F238E27FC236}">
                <a16:creationId xmlns:a16="http://schemas.microsoft.com/office/drawing/2014/main" id="{30B49796-ED90-16E2-2DCB-43517FD6F07B}"/>
              </a:ext>
            </a:extLst>
          </p:cNvPr>
          <p:cNvPicPr>
            <a:picLocks/>
          </p:cNvPicPr>
          <p:nvPr/>
        </p:nvPicPr>
        <p:blipFill>
          <a:blip r:embed="rId6"/>
          <a:stretch>
            <a:fillRect/>
          </a:stretch>
        </p:blipFill>
        <p:spPr>
          <a:xfrm>
            <a:off x="5672755" y="2879502"/>
            <a:ext cx="1005840" cy="566928"/>
          </a:xfrm>
          <a:prstGeom prst="rect">
            <a:avLst/>
          </a:prstGeom>
        </p:spPr>
      </p:pic>
      <p:pic>
        <p:nvPicPr>
          <p:cNvPr id="36" name="Picture 35">
            <a:extLst>
              <a:ext uri="{FF2B5EF4-FFF2-40B4-BE49-F238E27FC236}">
                <a16:creationId xmlns:a16="http://schemas.microsoft.com/office/drawing/2014/main" id="{9ADE0C03-DAFF-702D-6B49-BF8513612FEB}"/>
              </a:ext>
            </a:extLst>
          </p:cNvPr>
          <p:cNvPicPr>
            <a:picLocks/>
          </p:cNvPicPr>
          <p:nvPr/>
        </p:nvPicPr>
        <p:blipFill>
          <a:blip r:embed="rId7"/>
          <a:stretch>
            <a:fillRect/>
          </a:stretch>
        </p:blipFill>
        <p:spPr>
          <a:xfrm>
            <a:off x="2602262" y="2878726"/>
            <a:ext cx="1005840" cy="566928"/>
          </a:xfrm>
          <a:prstGeom prst="rect">
            <a:avLst/>
          </a:prstGeom>
        </p:spPr>
      </p:pic>
      <p:pic>
        <p:nvPicPr>
          <p:cNvPr id="37" name="Picture 36">
            <a:extLst>
              <a:ext uri="{FF2B5EF4-FFF2-40B4-BE49-F238E27FC236}">
                <a16:creationId xmlns:a16="http://schemas.microsoft.com/office/drawing/2014/main" id="{3AF6FBD8-AA4C-9165-134F-E39A67F546D1}"/>
              </a:ext>
            </a:extLst>
          </p:cNvPr>
          <p:cNvPicPr>
            <a:picLocks/>
          </p:cNvPicPr>
          <p:nvPr/>
        </p:nvPicPr>
        <p:blipFill>
          <a:blip r:embed="rId8"/>
          <a:stretch>
            <a:fillRect/>
          </a:stretch>
        </p:blipFill>
        <p:spPr>
          <a:xfrm>
            <a:off x="3623640" y="2879730"/>
            <a:ext cx="1005840" cy="566928"/>
          </a:xfrm>
          <a:prstGeom prst="rect">
            <a:avLst/>
          </a:prstGeom>
        </p:spPr>
      </p:pic>
      <p:pic>
        <p:nvPicPr>
          <p:cNvPr id="39" name="Picture 38">
            <a:extLst>
              <a:ext uri="{FF2B5EF4-FFF2-40B4-BE49-F238E27FC236}">
                <a16:creationId xmlns:a16="http://schemas.microsoft.com/office/drawing/2014/main" id="{137495FA-4168-2773-2D36-E22A71D6FAE8}"/>
              </a:ext>
            </a:extLst>
          </p:cNvPr>
          <p:cNvPicPr>
            <a:picLocks/>
          </p:cNvPicPr>
          <p:nvPr/>
        </p:nvPicPr>
        <p:blipFill>
          <a:blip r:embed="rId9"/>
          <a:stretch>
            <a:fillRect/>
          </a:stretch>
        </p:blipFill>
        <p:spPr>
          <a:xfrm>
            <a:off x="4645016" y="2880279"/>
            <a:ext cx="1005840" cy="566928"/>
          </a:xfrm>
          <a:prstGeom prst="rect">
            <a:avLst/>
          </a:prstGeom>
        </p:spPr>
      </p:pic>
      <p:sp>
        <p:nvSpPr>
          <p:cNvPr id="42" name="TextBox 41">
            <a:extLst>
              <a:ext uri="{FF2B5EF4-FFF2-40B4-BE49-F238E27FC236}">
                <a16:creationId xmlns:a16="http://schemas.microsoft.com/office/drawing/2014/main" id="{FDEA9218-1BE3-AD8E-5E2C-3871A3488BF6}"/>
              </a:ext>
            </a:extLst>
          </p:cNvPr>
          <p:cNvSpPr txBox="1"/>
          <p:nvPr/>
        </p:nvSpPr>
        <p:spPr>
          <a:xfrm>
            <a:off x="6830083" y="2208960"/>
            <a:ext cx="1613736" cy="1261884"/>
          </a:xfrm>
          <a:prstGeom prst="rect">
            <a:avLst/>
          </a:prstGeom>
          <a:solidFill>
            <a:srgbClr val="F7E7FF"/>
          </a:solidFill>
          <a:effectLst>
            <a:softEdge rad="38100"/>
          </a:effectLst>
        </p:spPr>
        <p:txBody>
          <a:bodyPr wrap="square" lIns="182880" tIns="91440" rIns="182880" bIns="91440">
            <a:spAutoFit/>
          </a:bodyPr>
          <a:lstStyle/>
          <a:p>
            <a:r>
              <a:rPr lang="en-US" sz="700" dirty="0">
                <a:latin typeface="Segoe Print" panose="02000800000000000000" pitchFamily="2" charset="0"/>
              </a:rPr>
              <a:t>Official Answer: </a:t>
            </a:r>
          </a:p>
          <a:p>
            <a:r>
              <a:rPr lang="en-US" sz="700" dirty="0">
                <a:latin typeface="Segoe Print" panose="02000800000000000000" pitchFamily="2" charset="0"/>
              </a:rPr>
              <a:t>It can instantly appear in enclosed spaces (such as inside a car) and pursue regardless of terrain, proving that it possesses the ability to penetrate space. The correct answer is B:  </a:t>
            </a:r>
            <a:r>
              <a:rPr lang="en-US" sz="700" b="0" dirty="0">
                <a:solidFill>
                  <a:srgbClr val="CE9178"/>
                </a:solidFill>
                <a:effectLst/>
                <a:latin typeface="Segoe Print" panose="02000800000000000000" pitchFamily="2" charset="0"/>
              </a:rPr>
              <a:t>Ignore the limitations of space physics</a:t>
            </a:r>
            <a:endParaRPr lang="en-US" sz="700" b="0" dirty="0">
              <a:solidFill>
                <a:srgbClr val="CCCCCC"/>
              </a:solidFill>
              <a:effectLst/>
              <a:latin typeface="Segoe Print" panose="02000800000000000000" pitchFamily="2" charset="0"/>
            </a:endParaRPr>
          </a:p>
        </p:txBody>
      </p:sp>
      <p:pic>
        <p:nvPicPr>
          <p:cNvPr id="46" name="Graphic 45">
            <a:extLst>
              <a:ext uri="{FF2B5EF4-FFF2-40B4-BE49-F238E27FC236}">
                <a16:creationId xmlns:a16="http://schemas.microsoft.com/office/drawing/2014/main" id="{59CDEE89-6EA9-95E0-919C-6DDEE14C1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819982">
            <a:off x="2789318" y="1852318"/>
            <a:ext cx="420860" cy="420860"/>
          </a:xfrm>
          <a:prstGeom prst="rect">
            <a:avLst/>
          </a:prstGeom>
        </p:spPr>
      </p:pic>
    </p:spTree>
    <p:extLst>
      <p:ext uri="{BB962C8B-B14F-4D97-AF65-F5344CB8AC3E}">
        <p14:creationId xmlns:p14="http://schemas.microsoft.com/office/powerpoint/2010/main" val="92785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D0BC65A-318D-B43C-C75C-A611DCCE1A5A}"/>
              </a:ext>
            </a:extLst>
          </p:cNvPr>
          <p:cNvSpPr/>
          <p:nvPr/>
        </p:nvSpPr>
        <p:spPr>
          <a:xfrm>
            <a:off x="2305050" y="1943100"/>
            <a:ext cx="7067550" cy="4419600"/>
          </a:xfrm>
          <a:prstGeom prst="roundRect">
            <a:avLst/>
          </a:prstGeom>
          <a:no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6DD320-9D58-A4E1-8DF3-E0FA20A857C6}"/>
              </a:ext>
            </a:extLst>
          </p:cNvPr>
          <p:cNvSpPr txBox="1"/>
          <p:nvPr/>
        </p:nvSpPr>
        <p:spPr>
          <a:xfrm>
            <a:off x="2499872" y="3020024"/>
            <a:ext cx="5168900" cy="1323439"/>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Video-KTR (ours)</a:t>
            </a:r>
          </a:p>
          <a:p>
            <a:r>
              <a:rPr lang="en-US" sz="800" dirty="0">
                <a:latin typeface="Times New Roman" panose="02020603050405020304" pitchFamily="18" charset="0"/>
                <a:cs typeface="Times New Roman" panose="02020603050405020304" pitchFamily="18" charset="0"/>
              </a:rPr>
              <a:t>Let's break down the sequence of events as they are presented in the video:</a:t>
            </a:r>
          </a:p>
          <a:p>
            <a:r>
              <a:rPr lang="en-US" sz="800" dirty="0">
                <a:latin typeface="Times New Roman" panose="02020603050405020304" pitchFamily="18" charset="0"/>
                <a:cs typeface="Times New Roman" panose="02020603050405020304" pitchFamily="18" charset="0"/>
              </a:rPr>
              <a:t>1. The tomb raider discovers the token. This is the first event that occurs, as the token is found in the sand.</a:t>
            </a:r>
          </a:p>
          <a:p>
            <a:r>
              <a:rPr lang="en-US" sz="800" dirty="0">
                <a:latin typeface="Times New Roman" panose="02020603050405020304" pitchFamily="18" charset="0"/>
                <a:cs typeface="Times New Roman" panose="02020603050405020304" pitchFamily="18" charset="0"/>
              </a:rPr>
              <a:t>2. The pyramid rises. This event follows the discovery of the token, as the pyramid is shown to be partially buried and then rises.</a:t>
            </a:r>
          </a:p>
          <a:p>
            <a:r>
              <a:rPr lang="en-US" sz="800" dirty="0">
                <a:latin typeface="Times New Roman" panose="02020603050405020304" pitchFamily="18" charset="0"/>
                <a:cs typeface="Times New Roman" panose="02020603050405020304" pitchFamily="18" charset="0"/>
              </a:rPr>
              <a:t>3. The camel chews the token. This event happens after the pyramid rises, as the camel is shown chewing on the token.</a:t>
            </a:r>
          </a:p>
          <a:p>
            <a:r>
              <a:rPr lang="en-US" sz="800" dirty="0">
                <a:latin typeface="Times New Roman" panose="02020603050405020304" pitchFamily="18" charset="0"/>
                <a:cs typeface="Times New Roman" panose="02020603050405020304" pitchFamily="18" charset="0"/>
              </a:rPr>
              <a:t>4. The door suddenly closes. This event occurs after the camel chews the token, as the door is shown closing.</a:t>
            </a:r>
          </a:p>
          <a:p>
            <a:r>
              <a:rPr lang="en-US" sz="800" dirty="0">
                <a:latin typeface="Times New Roman" panose="02020603050405020304" pitchFamily="18" charset="0"/>
                <a:cs typeface="Times New Roman" panose="02020603050405020304" pitchFamily="18" charset="0"/>
              </a:rPr>
              <a:t>5. The pyramid returns to its original state. This event happens after the door closes, as the pyramid is shown returning to its original state.</a:t>
            </a:r>
          </a:p>
          <a:p>
            <a:r>
              <a:rPr lang="en-US" sz="800" dirty="0">
                <a:latin typeface="Times New Roman" panose="02020603050405020304" pitchFamily="18" charset="0"/>
                <a:cs typeface="Times New Roman" panose="02020603050405020304" pitchFamily="18" charset="0"/>
              </a:rPr>
              <a:t>So, the correct chronological order of events is: ③②①④⑤.",</a:t>
            </a:r>
          </a:p>
        </p:txBody>
      </p:sp>
      <p:sp>
        <p:nvSpPr>
          <p:cNvPr id="7" name="TextBox 6">
            <a:extLst>
              <a:ext uri="{FF2B5EF4-FFF2-40B4-BE49-F238E27FC236}">
                <a16:creationId xmlns:a16="http://schemas.microsoft.com/office/drawing/2014/main" id="{2C72C943-FE31-8BD2-B304-FB2EFE43E591}"/>
              </a:ext>
            </a:extLst>
          </p:cNvPr>
          <p:cNvSpPr txBox="1"/>
          <p:nvPr/>
        </p:nvSpPr>
        <p:spPr>
          <a:xfrm>
            <a:off x="2499872" y="2594002"/>
            <a:ext cx="6096000" cy="461665"/>
          </a:xfrm>
          <a:prstGeom prst="rect">
            <a:avLst/>
          </a:prstGeom>
          <a:noFill/>
        </p:spPr>
        <p:txBody>
          <a:bodyPr wrap="square">
            <a:spAutoFit/>
          </a:bodyPr>
          <a:lstStyle/>
          <a:p>
            <a:r>
              <a:rPr lang="en-US" sz="800" dirty="0">
                <a:latin typeface="Segoe Print" panose="02000800000000000000" pitchFamily="2" charset="0"/>
              </a:rPr>
              <a:t>"Question": ""Which of the following events are arranged in the correct chronological order?</a:t>
            </a:r>
          </a:p>
          <a:p>
            <a:r>
              <a:rPr lang="en-US" sz="800" dirty="0">
                <a:latin typeface="Segoe Print" panose="02000800000000000000" pitchFamily="2" charset="0"/>
              </a:rPr>
              <a:t>① The camel chews the token. ② The pyramid rises. ③ The tomb raider discovers the token. ④ The door suddenly closes. ⑤ The pyramid returns to its original state."</a:t>
            </a:r>
          </a:p>
        </p:txBody>
      </p:sp>
      <p:sp>
        <p:nvSpPr>
          <p:cNvPr id="10" name="TextBox 9">
            <a:extLst>
              <a:ext uri="{FF2B5EF4-FFF2-40B4-BE49-F238E27FC236}">
                <a16:creationId xmlns:a16="http://schemas.microsoft.com/office/drawing/2014/main" id="{52875949-DF04-3C34-5651-BE88DCFEDE26}"/>
              </a:ext>
            </a:extLst>
          </p:cNvPr>
          <p:cNvSpPr txBox="1"/>
          <p:nvPr/>
        </p:nvSpPr>
        <p:spPr>
          <a:xfrm>
            <a:off x="2305050" y="4762511"/>
            <a:ext cx="5924550" cy="2308324"/>
          </a:xfrm>
          <a:prstGeom prst="rect">
            <a:avLst/>
          </a:prstGeom>
          <a:noFill/>
        </p:spPr>
        <p:txBody>
          <a:bodyPr wrap="square">
            <a:spAutoFit/>
          </a:bodyPr>
          <a:lstStyle/>
          <a:p>
            <a:r>
              <a:rPr lang="en-US" sz="600" dirty="0">
                <a:solidFill>
                  <a:schemeClr val="accent6">
                    <a:lumMod val="50000"/>
                  </a:schemeClr>
                </a:solidFill>
                <a:latin typeface="Segoe Print" panose="02000800000000000000" pitchFamily="2" charset="0"/>
              </a:rPr>
              <a:t>Let's analyze the video step by step to determine the core supernatural rule demonstrated by the long-haired woman.</a:t>
            </a:r>
          </a:p>
          <a:p>
            <a:endParaRPr lang="en-US" sz="600" dirty="0">
              <a:solidFill>
                <a:schemeClr val="accent6">
                  <a:lumMod val="50000"/>
                </a:schemeClr>
              </a:solidFill>
              <a:latin typeface="Segoe Print" panose="02000800000000000000" pitchFamily="2" charset="0"/>
            </a:endParaRPr>
          </a:p>
          <a:p>
            <a:r>
              <a:rPr lang="en-US" sz="600" dirty="0">
                <a:solidFill>
                  <a:schemeClr val="accent6">
                    <a:lumMod val="50000"/>
                  </a:schemeClr>
                </a:solidFill>
                <a:latin typeface="Segoe Print" panose="02000800000000000000" pitchFamily="2" charset="0"/>
              </a:rPr>
              <a:t>1. **Initial Interaction**: The long-haired woman is seen walking with a man and then suddenly disappears, leaving him confused and concerned. This suggests that she has some form of supernatural ability that allows her to disappear or move in ways that defy normal human capabilities.</a:t>
            </a:r>
          </a:p>
          <a:p>
            <a:endParaRPr lang="en-US" sz="600" dirty="0">
              <a:solidFill>
                <a:schemeClr val="accent6">
                  <a:lumMod val="50000"/>
                </a:schemeClr>
              </a:solidFill>
              <a:latin typeface="Segoe Print" panose="02000800000000000000" pitchFamily="2" charset="0"/>
            </a:endParaRPr>
          </a:p>
          <a:p>
            <a:r>
              <a:rPr lang="en-US" sz="600" dirty="0">
                <a:solidFill>
                  <a:schemeClr val="accent6">
                    <a:lumMod val="50000"/>
                  </a:schemeClr>
                </a:solidFill>
                <a:latin typeface="Segoe Print" panose="02000800000000000000" pitchFamily="2" charset="0"/>
              </a:rPr>
              <a:t>2. **Disappearance and Reappearance**: The woman disappears and reappears in different locations, which implies that she can ignore the limitations of space physics. This is a significant supernatural ability as it allows her to move freely and unpredictably.</a:t>
            </a:r>
          </a:p>
          <a:p>
            <a:endParaRPr lang="en-US" sz="600" dirty="0">
              <a:solidFill>
                <a:schemeClr val="accent6">
                  <a:lumMod val="50000"/>
                </a:schemeClr>
              </a:solidFill>
              <a:latin typeface="Segoe Print" panose="02000800000000000000" pitchFamily="2" charset="0"/>
            </a:endParaRPr>
          </a:p>
          <a:p>
            <a:r>
              <a:rPr lang="en-US" sz="600" dirty="0">
                <a:solidFill>
                  <a:schemeClr val="accent6">
                    <a:lumMod val="50000"/>
                  </a:schemeClr>
                </a:solidFill>
                <a:latin typeface="Segoe Print" panose="02000800000000000000" pitchFamily="2" charset="0"/>
              </a:rPr>
              <a:t>3. **Chasing Scene**: The woman is seen chasing the man through various urban environments, including alleyways and streets. This further emphasizes her ability to move quickly and unpredictably, which is not possible for a normal human.</a:t>
            </a:r>
          </a:p>
          <a:p>
            <a:endParaRPr lang="en-US" sz="600" dirty="0">
              <a:solidFill>
                <a:schemeClr val="accent6">
                  <a:lumMod val="50000"/>
                </a:schemeClr>
              </a:solidFill>
              <a:latin typeface="Segoe Print" panose="02000800000000000000" pitchFamily="2" charset="0"/>
            </a:endParaRPr>
          </a:p>
          <a:p>
            <a:r>
              <a:rPr lang="en-US" sz="600" dirty="0">
                <a:solidFill>
                  <a:schemeClr val="accent6">
                    <a:lumMod val="50000"/>
                  </a:schemeClr>
                </a:solidFill>
                <a:latin typeface="Segoe Print" panose="02000800000000000000" pitchFamily="2" charset="0"/>
              </a:rPr>
              <a:t>4. **Transformation and Disguise**: The woman changes her appearance and clothing, which could be interpreted as a form of transformation or disguise ability. However, this is not the core supernatural rule demonstrated in the video.</a:t>
            </a:r>
          </a:p>
          <a:p>
            <a:endParaRPr lang="en-US" sz="600" dirty="0">
              <a:solidFill>
                <a:schemeClr val="accent6">
                  <a:lumMod val="50000"/>
                </a:schemeClr>
              </a:solidFill>
              <a:latin typeface="Segoe Print" panose="02000800000000000000" pitchFamily="2" charset="0"/>
            </a:endParaRPr>
          </a:p>
          <a:p>
            <a:r>
              <a:rPr lang="en-US" sz="600" dirty="0">
                <a:solidFill>
                  <a:schemeClr val="accent6">
                    <a:lumMod val="50000"/>
                  </a:schemeClr>
                </a:solidFill>
                <a:latin typeface="Segoe Print" panose="02000800000000000000" pitchFamily="2" charset="0"/>
              </a:rPr>
              <a:t>5. **Control of Electronic Devices**: There is no evidence in the video that the woman has the ability to control electronic devices.</a:t>
            </a:r>
          </a:p>
          <a:p>
            <a:endParaRPr lang="en-US" sz="600" dirty="0">
              <a:solidFill>
                <a:schemeClr val="accent6">
                  <a:lumMod val="50000"/>
                </a:schemeClr>
              </a:solidFill>
              <a:latin typeface="Segoe Print" panose="02000800000000000000" pitchFamily="2" charset="0"/>
            </a:endParaRPr>
          </a:p>
          <a:p>
            <a:r>
              <a:rPr lang="en-US" sz="600" dirty="0">
                <a:solidFill>
                  <a:schemeClr val="accent6">
                    <a:lumMod val="50000"/>
                  </a:schemeClr>
                </a:solidFill>
                <a:latin typeface="Segoe Print" panose="02000800000000000000" pitchFamily="2" charset="0"/>
              </a:rPr>
              <a:t>6. **Mental Control Ability**: While the woman's actions might be influenced by her mental state, the core supernatural rule demonstrated is her ability to move and disappear in ways that defy normal human capabilities.</a:t>
            </a:r>
          </a:p>
          <a:p>
            <a:endParaRPr lang="en-US" sz="600" dirty="0">
              <a:solidFill>
                <a:schemeClr val="accent6">
                  <a:lumMod val="50000"/>
                </a:schemeClr>
              </a:solidFill>
              <a:latin typeface="Segoe Print" panose="02000800000000000000" pitchFamily="2" charset="0"/>
            </a:endParaRPr>
          </a:p>
          <a:p>
            <a:r>
              <a:rPr lang="en-US" sz="600" dirty="0">
                <a:solidFill>
                  <a:schemeClr val="accent6">
                    <a:lumMod val="50000"/>
                  </a:schemeClr>
                </a:solidFill>
                <a:latin typeface="Segoe Print" panose="02000800000000000000" pitchFamily="2" charset="0"/>
              </a:rPr>
              <a:t>7. **Predict Future Actions**: There is no evidence in the video that the woman can predict future actions.</a:t>
            </a:r>
          </a:p>
          <a:p>
            <a:endParaRPr lang="en-US" sz="600" dirty="0">
              <a:solidFill>
                <a:schemeClr val="accent6">
                  <a:lumMod val="50000"/>
                </a:schemeClr>
              </a:solidFill>
              <a:latin typeface="Segoe Print" panose="02000800000000000000" pitchFamily="2" charset="0"/>
            </a:endParaRPr>
          </a:p>
          <a:p>
            <a:r>
              <a:rPr lang="en-US" sz="600" dirty="0">
                <a:solidFill>
                  <a:schemeClr val="accent6">
                    <a:lumMod val="50000"/>
                  </a:schemeClr>
                </a:solidFill>
                <a:latin typeface="Segoe Print" panose="02000800000000000000" pitchFamily="2" charset="0"/>
              </a:rPr>
              <a:t>8. **Unlimited Stamina Pursuit**: While the woman is seen chasing the man, there is no indication that she has unlimited stamina.</a:t>
            </a:r>
          </a:p>
          <a:p>
            <a:endParaRPr lang="en-US" sz="600" dirty="0">
              <a:solidFill>
                <a:schemeClr val="accent6">
                  <a:lumMod val="50000"/>
                </a:schemeClr>
              </a:solidFill>
              <a:latin typeface="Segoe Print" panose="02000800000000000000" pitchFamily="2" charset="0"/>
            </a:endParaRPr>
          </a:p>
          <a:p>
            <a:r>
              <a:rPr lang="en-US" sz="600" dirty="0">
                <a:solidFill>
                  <a:schemeClr val="accent6">
                    <a:lumMod val="50000"/>
                  </a:schemeClr>
                </a:solidFill>
                <a:latin typeface="Segoe Print" panose="02000800000000000000" pitchFamily="2" charset="0"/>
              </a:rPr>
              <a:t>Based on the analysis, the core supernatural rule demonstrated by the long-haired woman is her ability to ignore the limitations of space physics.</a:t>
            </a:r>
          </a:p>
        </p:txBody>
      </p:sp>
      <p:sp>
        <p:nvSpPr>
          <p:cNvPr id="11" name="Rectangle 10">
            <a:extLst>
              <a:ext uri="{FF2B5EF4-FFF2-40B4-BE49-F238E27FC236}">
                <a16:creationId xmlns:a16="http://schemas.microsoft.com/office/drawing/2014/main" id="{689CD32C-125D-0DB2-7D3C-686DC86C9D85}"/>
              </a:ext>
            </a:extLst>
          </p:cNvPr>
          <p:cNvSpPr>
            <a:spLocks noChangeArrowheads="1"/>
          </p:cNvSpPr>
          <p:nvPr/>
        </p:nvSpPr>
        <p:spPr bwMode="auto">
          <a:xfrm flipV="1">
            <a:off x="5124450" y="0"/>
            <a:ext cx="7067550" cy="175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59" name="Picture 11">
            <a:extLst>
              <a:ext uri="{FF2B5EF4-FFF2-40B4-BE49-F238E27FC236}">
                <a16:creationId xmlns:a16="http://schemas.microsoft.com/office/drawing/2014/main" id="{57ABF8E8-7644-A277-4984-2BA46F957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818" y="2146014"/>
            <a:ext cx="713232" cy="40123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573D22D5-56EC-071E-0AA5-ACF8E6AC7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50" y="2146014"/>
            <a:ext cx="713232" cy="40123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4479CA27-601D-D726-2064-4F70EAE5B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5282" y="2154758"/>
            <a:ext cx="713232" cy="4012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6DC2CF75-1268-C2E7-6DDA-01C56D1D9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706" y="2154758"/>
            <a:ext cx="713232" cy="40123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A86B1A6A-2F64-5ACB-291A-5B4B028867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130" y="2154758"/>
            <a:ext cx="713232" cy="401236"/>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514A8D10-A323-E167-8018-183FC538B7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1746" y="2154758"/>
            <a:ext cx="713232" cy="40123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85055CE1-798C-08CB-4918-C855360880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2554" y="2157616"/>
            <a:ext cx="713232" cy="401236"/>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1615C920-F4FC-45E7-C08B-E5453329D3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5786" y="2154758"/>
            <a:ext cx="718313" cy="40409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20">
            <a:extLst>
              <a:ext uri="{FF2B5EF4-FFF2-40B4-BE49-F238E27FC236}">
                <a16:creationId xmlns:a16="http://schemas.microsoft.com/office/drawing/2014/main" id="{F6C37E66-4B07-4A12-60E8-F87A6200A5EA}"/>
              </a:ext>
            </a:extLst>
          </p:cNvPr>
          <p:cNvSpPr>
            <a:spLocks noChangeArrowheads="1"/>
          </p:cNvSpPr>
          <p:nvPr/>
        </p:nvSpPr>
        <p:spPr bwMode="auto">
          <a:xfrm flipV="1">
            <a:off x="6235702" y="-6149643"/>
            <a:ext cx="218256"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2">
            <a:extLst>
              <a:ext uri="{FF2B5EF4-FFF2-40B4-BE49-F238E27FC236}">
                <a16:creationId xmlns:a16="http://schemas.microsoft.com/office/drawing/2014/main" id="{E057911D-E280-EF63-FA1D-D24A4D431A70}"/>
              </a:ext>
            </a:extLst>
          </p:cNvPr>
          <p:cNvSpPr>
            <a:spLocks noChangeArrowheads="1"/>
          </p:cNvSpPr>
          <p:nvPr/>
        </p:nvSpPr>
        <p:spPr bwMode="auto">
          <a:xfrm>
            <a:off x="0" y="0"/>
            <a:ext cx="12192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3" name="Straight Connector 2">
            <a:extLst>
              <a:ext uri="{FF2B5EF4-FFF2-40B4-BE49-F238E27FC236}">
                <a16:creationId xmlns:a16="http://schemas.microsoft.com/office/drawing/2014/main" id="{11A4AC0F-6B27-B889-9F99-E2ABDF35960C}"/>
              </a:ext>
            </a:extLst>
          </p:cNvPr>
          <p:cNvCxnSpPr>
            <a:cxnSpLocks/>
          </p:cNvCxnSpPr>
          <p:nvPr/>
        </p:nvCxnSpPr>
        <p:spPr>
          <a:xfrm>
            <a:off x="8439150" y="1366265"/>
            <a:ext cx="211506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5F62FEC5-BACA-E3E9-7408-5AA12BF95BE1}"/>
              </a:ext>
            </a:extLst>
          </p:cNvPr>
          <p:cNvSpPr/>
          <p:nvPr/>
        </p:nvSpPr>
        <p:spPr>
          <a:xfrm>
            <a:off x="8578164" y="1316555"/>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830DFC3-4032-58AF-9C97-8071351C5922}"/>
              </a:ext>
            </a:extLst>
          </p:cNvPr>
          <p:cNvSpPr/>
          <p:nvPr/>
        </p:nvSpPr>
        <p:spPr>
          <a:xfrm>
            <a:off x="8845809" y="1316554"/>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F36C3BA-65CA-B8D4-EECD-DB42F90860E2}"/>
              </a:ext>
            </a:extLst>
          </p:cNvPr>
          <p:cNvSpPr/>
          <p:nvPr/>
        </p:nvSpPr>
        <p:spPr>
          <a:xfrm>
            <a:off x="9706484" y="1316554"/>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38A9E6-C79F-BAEF-D4BD-103979C12590}"/>
              </a:ext>
            </a:extLst>
          </p:cNvPr>
          <p:cNvSpPr txBox="1"/>
          <p:nvPr/>
        </p:nvSpPr>
        <p:spPr>
          <a:xfrm>
            <a:off x="6992293" y="1293799"/>
            <a:ext cx="1425264" cy="123111"/>
          </a:xfrm>
          <a:prstGeom prst="rect">
            <a:avLst/>
          </a:prstGeom>
          <a:noFill/>
        </p:spPr>
        <p:txBody>
          <a:bodyPr wrap="square" lIns="0" tIns="0" rIns="0" bIns="0">
            <a:spAutoFit/>
          </a:bodyPr>
          <a:lstStyle/>
          <a:p>
            <a:r>
              <a:rPr lang="en-US" sz="800" dirty="0">
                <a:solidFill>
                  <a:schemeClr val="tx2">
                    <a:lumMod val="50000"/>
                    <a:lumOff val="50000"/>
                  </a:schemeClr>
                </a:solidFill>
                <a:latin typeface="Segoe Print" panose="02000800000000000000" pitchFamily="2" charset="0"/>
                <a:cs typeface="Khmer UI" panose="020F0502020204030204" pitchFamily="34" charset="0"/>
              </a:rPr>
              <a:t>Original Completion Tokens</a:t>
            </a:r>
          </a:p>
        </p:txBody>
      </p:sp>
      <p:sp>
        <p:nvSpPr>
          <p:cNvPr id="12" name="Oval 11">
            <a:extLst>
              <a:ext uri="{FF2B5EF4-FFF2-40B4-BE49-F238E27FC236}">
                <a16:creationId xmlns:a16="http://schemas.microsoft.com/office/drawing/2014/main" id="{FAAEC861-CB58-2842-0A78-8C96D6353121}"/>
              </a:ext>
            </a:extLst>
          </p:cNvPr>
          <p:cNvSpPr/>
          <p:nvPr/>
        </p:nvSpPr>
        <p:spPr>
          <a:xfrm>
            <a:off x="9184439" y="1317781"/>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08DB93B-E5D3-AF09-605C-FD97CD872939}"/>
              </a:ext>
            </a:extLst>
          </p:cNvPr>
          <p:cNvSpPr/>
          <p:nvPr/>
        </p:nvSpPr>
        <p:spPr>
          <a:xfrm>
            <a:off x="9410477" y="1320287"/>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FEA50C-23E8-B002-3022-9E47D7DD7D67}"/>
              </a:ext>
            </a:extLst>
          </p:cNvPr>
          <p:cNvSpPr/>
          <p:nvPr/>
        </p:nvSpPr>
        <p:spPr>
          <a:xfrm>
            <a:off x="10031150" y="1316508"/>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EB7447C-F14C-33E7-45D7-F8B3B53845DA}"/>
              </a:ext>
            </a:extLst>
          </p:cNvPr>
          <p:cNvSpPr/>
          <p:nvPr/>
        </p:nvSpPr>
        <p:spPr>
          <a:xfrm>
            <a:off x="10314516" y="1316434"/>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75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ounded Rectangle 176">
            <a:extLst>
              <a:ext uri="{FF2B5EF4-FFF2-40B4-BE49-F238E27FC236}">
                <a16:creationId xmlns:a16="http://schemas.microsoft.com/office/drawing/2014/main" id="{675A768A-CEB4-93DA-A4A4-61896CFBB5EC}"/>
              </a:ext>
            </a:extLst>
          </p:cNvPr>
          <p:cNvSpPr/>
          <p:nvPr/>
        </p:nvSpPr>
        <p:spPr>
          <a:xfrm>
            <a:off x="6807357" y="3668846"/>
            <a:ext cx="2023017" cy="2876663"/>
          </a:xfrm>
          <a:prstGeom prst="roundRect">
            <a:avLst>
              <a:gd name="adj" fmla="val 6581"/>
            </a:avLst>
          </a:prstGeom>
          <a:solidFill>
            <a:schemeClr val="bg1"/>
          </a:solidFill>
          <a:ln w="158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3BCA2BF4-7760-AEC2-2AAD-DDC2F561439D}"/>
              </a:ext>
            </a:extLst>
          </p:cNvPr>
          <p:cNvSpPr/>
          <p:nvPr/>
        </p:nvSpPr>
        <p:spPr>
          <a:xfrm>
            <a:off x="2353849" y="2954903"/>
            <a:ext cx="4071808" cy="3590613"/>
          </a:xfrm>
          <a:prstGeom prst="roundRect">
            <a:avLst>
              <a:gd name="adj" fmla="val 9580"/>
            </a:avLst>
          </a:prstGeom>
          <a:solidFill>
            <a:schemeClr val="bg1"/>
          </a:solidFill>
          <a:ln w="15875">
            <a:solidFill>
              <a:srgbClr val="008B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ounded Rectangle 104">
            <a:extLst>
              <a:ext uri="{FF2B5EF4-FFF2-40B4-BE49-F238E27FC236}">
                <a16:creationId xmlns:a16="http://schemas.microsoft.com/office/drawing/2014/main" id="{B3BE52D8-C26C-11D4-8CA2-BA265F2C5902}"/>
              </a:ext>
            </a:extLst>
          </p:cNvPr>
          <p:cNvSpPr/>
          <p:nvPr/>
        </p:nvSpPr>
        <p:spPr>
          <a:xfrm>
            <a:off x="3864812" y="5783673"/>
            <a:ext cx="2306004" cy="286558"/>
          </a:xfrm>
          <a:prstGeom prst="roundRect">
            <a:avLst/>
          </a:prstGeom>
          <a:solidFill>
            <a:srgbClr val="F8F8FF"/>
          </a:solid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2A2C18A0-2B43-15FD-E00F-91718304C462}"/>
              </a:ext>
            </a:extLst>
          </p:cNvPr>
          <p:cNvSpPr/>
          <p:nvPr/>
        </p:nvSpPr>
        <p:spPr>
          <a:xfrm>
            <a:off x="3854889" y="5513455"/>
            <a:ext cx="2306004" cy="198053"/>
          </a:xfrm>
          <a:prstGeom prst="roundRect">
            <a:avLst/>
          </a:prstGeom>
          <a:solidFill>
            <a:srgbClr val="F8F8FF"/>
          </a:solid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ounded Rectangle 98">
            <a:extLst>
              <a:ext uri="{FF2B5EF4-FFF2-40B4-BE49-F238E27FC236}">
                <a16:creationId xmlns:a16="http://schemas.microsoft.com/office/drawing/2014/main" id="{8F3FFEFF-D89D-8E60-B964-C4E669EC76FE}"/>
              </a:ext>
            </a:extLst>
          </p:cNvPr>
          <p:cNvSpPr/>
          <p:nvPr/>
        </p:nvSpPr>
        <p:spPr>
          <a:xfrm>
            <a:off x="2474938" y="5513522"/>
            <a:ext cx="886147" cy="818238"/>
          </a:xfrm>
          <a:prstGeom prst="roundRect">
            <a:avLst/>
          </a:prstGeom>
          <a:solidFill>
            <a:srgbClr val="F8F8FF"/>
          </a:solid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ounded Rectangle 97">
            <a:extLst>
              <a:ext uri="{FF2B5EF4-FFF2-40B4-BE49-F238E27FC236}">
                <a16:creationId xmlns:a16="http://schemas.microsoft.com/office/drawing/2014/main" id="{E1190B33-7196-88B9-4FE3-918E762DF465}"/>
              </a:ext>
            </a:extLst>
          </p:cNvPr>
          <p:cNvSpPr/>
          <p:nvPr/>
        </p:nvSpPr>
        <p:spPr>
          <a:xfrm>
            <a:off x="2459852" y="4365578"/>
            <a:ext cx="878969" cy="872685"/>
          </a:xfrm>
          <a:prstGeom prst="roundRect">
            <a:avLst/>
          </a:prstGeom>
          <a:solidFill>
            <a:srgbClr val="E0F2FC"/>
          </a:solid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C9722E86-C95E-7550-6D93-17CFE33638F1}"/>
              </a:ext>
            </a:extLst>
          </p:cNvPr>
          <p:cNvSpPr/>
          <p:nvPr/>
        </p:nvSpPr>
        <p:spPr>
          <a:xfrm>
            <a:off x="3878807" y="4668840"/>
            <a:ext cx="2306004" cy="286558"/>
          </a:xfrm>
          <a:prstGeom prst="roundRect">
            <a:avLst/>
          </a:prstGeom>
          <a:solidFill>
            <a:srgbClr val="CAE8FD"/>
          </a:solid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AC172BD2-0CC4-5AC6-A72C-A8824C4A066C}"/>
              </a:ext>
            </a:extLst>
          </p:cNvPr>
          <p:cNvSpPr/>
          <p:nvPr/>
        </p:nvSpPr>
        <p:spPr>
          <a:xfrm>
            <a:off x="4166979" y="1673720"/>
            <a:ext cx="2252630" cy="835157"/>
          </a:xfrm>
          <a:prstGeom prst="roundRect">
            <a:avLst/>
          </a:prstGeom>
          <a:solidFill>
            <a:srgbClr val="F1F8FE"/>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63AFFA77-C98D-B38D-1476-956E242B24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9313" y="1721978"/>
            <a:ext cx="1095771" cy="254161"/>
          </a:xfrm>
          <a:prstGeom prst="rect">
            <a:avLst/>
          </a:prstGeom>
        </p:spPr>
      </p:pic>
      <p:pic>
        <p:nvPicPr>
          <p:cNvPr id="12" name="Graphic 11">
            <a:extLst>
              <a:ext uri="{FF2B5EF4-FFF2-40B4-BE49-F238E27FC236}">
                <a16:creationId xmlns:a16="http://schemas.microsoft.com/office/drawing/2014/main" id="{32AB2C97-E2F0-F449-44B5-8C480CF99B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5465" y="1977983"/>
            <a:ext cx="1095771" cy="254161"/>
          </a:xfrm>
          <a:prstGeom prst="rect">
            <a:avLst/>
          </a:prstGeom>
        </p:spPr>
      </p:pic>
      <p:sp>
        <p:nvSpPr>
          <p:cNvPr id="13" name="TextBox 12">
            <a:extLst>
              <a:ext uri="{FF2B5EF4-FFF2-40B4-BE49-F238E27FC236}">
                <a16:creationId xmlns:a16="http://schemas.microsoft.com/office/drawing/2014/main" id="{E354BEEF-A0EF-A5D5-E406-C04AA4009BAE}"/>
              </a:ext>
            </a:extLst>
          </p:cNvPr>
          <p:cNvSpPr txBox="1"/>
          <p:nvPr/>
        </p:nvSpPr>
        <p:spPr>
          <a:xfrm>
            <a:off x="2436296" y="2276007"/>
            <a:ext cx="1633492" cy="584775"/>
          </a:xfrm>
          <a:prstGeom prst="rect">
            <a:avLst/>
          </a:prstGeom>
          <a:noFill/>
        </p:spPr>
        <p:txBody>
          <a:bodyPr wrap="square" rtlCol="0">
            <a:spAutoFit/>
          </a:bodyPr>
          <a:lstStyle/>
          <a:p>
            <a:r>
              <a:rPr lang="en-US" sz="800" dirty="0">
                <a:latin typeface="Segoe Print" panose="02000800000000000000" pitchFamily="2" charset="0"/>
              </a:rPr>
              <a:t>"The video introduces 10 principles of design. Which principle is introduced last in the video?"</a:t>
            </a:r>
          </a:p>
        </p:txBody>
      </p:sp>
      <p:pic>
        <p:nvPicPr>
          <p:cNvPr id="17" name="Graphic 16">
            <a:extLst>
              <a:ext uri="{FF2B5EF4-FFF2-40B4-BE49-F238E27FC236}">
                <a16:creationId xmlns:a16="http://schemas.microsoft.com/office/drawing/2014/main" id="{A2E047E1-6288-E4C5-BECB-CE406D5D19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4005" y="2014457"/>
            <a:ext cx="349220" cy="349220"/>
          </a:xfrm>
          <a:prstGeom prst="rect">
            <a:avLst/>
          </a:prstGeom>
        </p:spPr>
      </p:pic>
      <p:cxnSp>
        <p:nvCxnSpPr>
          <p:cNvPr id="19" name="Straight Arrow Connector 18">
            <a:extLst>
              <a:ext uri="{FF2B5EF4-FFF2-40B4-BE49-F238E27FC236}">
                <a16:creationId xmlns:a16="http://schemas.microsoft.com/office/drawing/2014/main" id="{9732242C-B607-DD3D-EC72-F56E1423F321}"/>
              </a:ext>
            </a:extLst>
          </p:cNvPr>
          <p:cNvCxnSpPr>
            <a:cxnSpLocks/>
          </p:cNvCxnSpPr>
          <p:nvPr/>
        </p:nvCxnSpPr>
        <p:spPr>
          <a:xfrm>
            <a:off x="3738158" y="2078966"/>
            <a:ext cx="23513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437AFAC-6352-558F-0DD1-4D10E5B6DD47}"/>
              </a:ext>
            </a:extLst>
          </p:cNvPr>
          <p:cNvSpPr txBox="1"/>
          <p:nvPr/>
        </p:nvSpPr>
        <p:spPr>
          <a:xfrm>
            <a:off x="4149488" y="1721408"/>
            <a:ext cx="981865" cy="215444"/>
          </a:xfrm>
          <a:prstGeom prst="rect">
            <a:avLst/>
          </a:prstGeom>
          <a:noFill/>
        </p:spPr>
        <p:txBody>
          <a:bodyPr wrap="square" rtlCol="0">
            <a:spAutoFit/>
          </a:bodyPr>
          <a:lstStyle/>
          <a:p>
            <a:r>
              <a:rPr lang="en-US" sz="800" b="1" dirty="0">
                <a:latin typeface="Segoe Print" panose="02000800000000000000" pitchFamily="2" charset="0"/>
                <a:cs typeface="Khmer UI" panose="020F0502020204030204" pitchFamily="34" charset="0"/>
              </a:rPr>
              <a:t>Policy Model</a:t>
            </a:r>
          </a:p>
        </p:txBody>
      </p:sp>
      <p:sp>
        <p:nvSpPr>
          <p:cNvPr id="26" name="TextBox 25">
            <a:extLst>
              <a:ext uri="{FF2B5EF4-FFF2-40B4-BE49-F238E27FC236}">
                <a16:creationId xmlns:a16="http://schemas.microsoft.com/office/drawing/2014/main" id="{6D561BA3-11E7-02E3-0261-B9E7B80ED952}"/>
              </a:ext>
            </a:extLst>
          </p:cNvPr>
          <p:cNvSpPr txBox="1"/>
          <p:nvPr/>
        </p:nvSpPr>
        <p:spPr>
          <a:xfrm>
            <a:off x="3569288" y="2895912"/>
            <a:ext cx="1727283" cy="138499"/>
          </a:xfrm>
          <a:prstGeom prst="rect">
            <a:avLst/>
          </a:prstGeom>
          <a:solidFill>
            <a:schemeClr val="bg1"/>
          </a:solidFill>
        </p:spPr>
        <p:txBody>
          <a:bodyPr wrap="square" lIns="0" tIns="0" rIns="0" bIns="0" rtlCol="0">
            <a:spAutoFit/>
          </a:bodyPr>
          <a:lstStyle/>
          <a:p>
            <a:r>
              <a:rPr lang="en-US" altLang="zh-CN" sz="900" dirty="0">
                <a:solidFill>
                  <a:srgbClr val="008B8B"/>
                </a:solidFill>
                <a:latin typeface="Segoe Print" panose="02000800000000000000" pitchFamily="2" charset="0"/>
                <a:cs typeface="Khmer UI" panose="020F0502020204030204" pitchFamily="34" charset="0"/>
              </a:rPr>
              <a:t>  Token Importance</a:t>
            </a:r>
            <a:r>
              <a:rPr lang="zh-CN" altLang="en-US" sz="900" dirty="0">
                <a:solidFill>
                  <a:srgbClr val="008B8B"/>
                </a:solidFill>
                <a:latin typeface="Segoe Print" panose="02000800000000000000" pitchFamily="2" charset="0"/>
                <a:cs typeface="Khmer UI" panose="020F0502020204030204" pitchFamily="34" charset="0"/>
              </a:rPr>
              <a:t> </a:t>
            </a:r>
            <a:r>
              <a:rPr lang="en-US" altLang="zh-CN" sz="900" dirty="0">
                <a:solidFill>
                  <a:srgbClr val="008B8B"/>
                </a:solidFill>
                <a:latin typeface="Segoe Print" panose="02000800000000000000" pitchFamily="2" charset="0"/>
                <a:cs typeface="Khmer UI" panose="020F0502020204030204" pitchFamily="34" charset="0"/>
              </a:rPr>
              <a:t>Analysis</a:t>
            </a:r>
            <a:endParaRPr lang="en-US" sz="900" dirty="0">
              <a:solidFill>
                <a:srgbClr val="008B8B"/>
              </a:solidFill>
              <a:latin typeface="Segoe Print" panose="02000800000000000000" pitchFamily="2" charset="0"/>
              <a:cs typeface="Khmer UI" panose="020F0502020204030204" pitchFamily="34" charset="0"/>
            </a:endParaRPr>
          </a:p>
        </p:txBody>
      </p:sp>
      <p:sp>
        <p:nvSpPr>
          <p:cNvPr id="27" name="TextBox 26">
            <a:extLst>
              <a:ext uri="{FF2B5EF4-FFF2-40B4-BE49-F238E27FC236}">
                <a16:creationId xmlns:a16="http://schemas.microsoft.com/office/drawing/2014/main" id="{F94871F6-1C68-DD0B-1DEC-C7750F10F0EA}"/>
              </a:ext>
            </a:extLst>
          </p:cNvPr>
          <p:cNvSpPr txBox="1"/>
          <p:nvPr/>
        </p:nvSpPr>
        <p:spPr>
          <a:xfrm>
            <a:off x="2599738" y="3171037"/>
            <a:ext cx="2016990" cy="200055"/>
          </a:xfrm>
          <a:prstGeom prst="rect">
            <a:avLst/>
          </a:prstGeom>
          <a:solidFill>
            <a:schemeClr val="bg1"/>
          </a:solidFill>
        </p:spPr>
        <p:txBody>
          <a:bodyPr wrap="square" rtlCol="0">
            <a:spAutoFit/>
          </a:bodyPr>
          <a:lstStyle/>
          <a:p>
            <a:r>
              <a:rPr lang="en-US" sz="700" dirty="0">
                <a:solidFill>
                  <a:srgbClr val="F3C145"/>
                </a:solidFill>
                <a:latin typeface="Segoe Print" panose="02000800000000000000" pitchFamily="2" charset="0"/>
                <a:cs typeface="Khmer UI" panose="020F0502020204030204" pitchFamily="34" charset="0"/>
              </a:rPr>
              <a:t>Uncertainty-Aware – Entropy Analysis</a:t>
            </a:r>
          </a:p>
        </p:txBody>
      </p:sp>
      <p:sp>
        <p:nvSpPr>
          <p:cNvPr id="85" name="TextBox 84">
            <a:extLst>
              <a:ext uri="{FF2B5EF4-FFF2-40B4-BE49-F238E27FC236}">
                <a16:creationId xmlns:a16="http://schemas.microsoft.com/office/drawing/2014/main" id="{5C096626-3F53-49B6-E8BD-04DE142AA7C1}"/>
              </a:ext>
            </a:extLst>
          </p:cNvPr>
          <p:cNvSpPr txBox="1"/>
          <p:nvPr/>
        </p:nvSpPr>
        <p:spPr>
          <a:xfrm>
            <a:off x="2531786" y="4137857"/>
            <a:ext cx="2348722" cy="215444"/>
          </a:xfrm>
          <a:prstGeom prst="rect">
            <a:avLst/>
          </a:prstGeom>
          <a:solidFill>
            <a:schemeClr val="bg1"/>
          </a:solidFill>
        </p:spPr>
        <p:txBody>
          <a:bodyPr wrap="square" rtlCol="0">
            <a:spAutoFit/>
          </a:bodyPr>
          <a:lstStyle/>
          <a:p>
            <a:r>
              <a:rPr lang="en-US" sz="800" dirty="0">
                <a:solidFill>
                  <a:schemeClr val="tx2">
                    <a:lumMod val="90000"/>
                    <a:lumOff val="10000"/>
                  </a:schemeClr>
                </a:solidFill>
                <a:latin typeface="Segoe Print" panose="02000800000000000000" pitchFamily="2" charset="0"/>
                <a:cs typeface="Khmer UI" panose="020F0502020204030204" pitchFamily="34" charset="0"/>
              </a:rPr>
              <a:t>Vision-Aware Counterfactual Reasoning</a:t>
            </a:r>
          </a:p>
        </p:txBody>
      </p:sp>
      <p:sp>
        <p:nvSpPr>
          <p:cNvPr id="89" name="TextBox 88">
            <a:extLst>
              <a:ext uri="{FF2B5EF4-FFF2-40B4-BE49-F238E27FC236}">
                <a16:creationId xmlns:a16="http://schemas.microsoft.com/office/drawing/2014/main" id="{7DF59F6D-005A-FB90-6B56-3597593A4317}"/>
              </a:ext>
            </a:extLst>
          </p:cNvPr>
          <p:cNvSpPr txBox="1"/>
          <p:nvPr/>
        </p:nvSpPr>
        <p:spPr>
          <a:xfrm>
            <a:off x="2483704" y="4874773"/>
            <a:ext cx="888272" cy="338554"/>
          </a:xfrm>
          <a:prstGeom prst="rect">
            <a:avLst/>
          </a:prstGeom>
          <a:noFill/>
        </p:spPr>
        <p:txBody>
          <a:bodyPr wrap="square" rtlCol="0">
            <a:spAutoFit/>
          </a:bodyPr>
          <a:lstStyle/>
          <a:p>
            <a:r>
              <a:rPr lang="en-US" sz="400" dirty="0">
                <a:latin typeface="Segoe Print" panose="02000800000000000000" pitchFamily="2" charset="0"/>
              </a:rPr>
              <a:t>"The video introduces 10 principles of design. Which principle is introduced last in the video?"</a:t>
            </a:r>
          </a:p>
        </p:txBody>
      </p:sp>
      <p:pic>
        <p:nvPicPr>
          <p:cNvPr id="92" name="Graphic 91">
            <a:extLst>
              <a:ext uri="{FF2B5EF4-FFF2-40B4-BE49-F238E27FC236}">
                <a16:creationId xmlns:a16="http://schemas.microsoft.com/office/drawing/2014/main" id="{A2B24474-B776-183F-8C38-CD5CE76ACA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0514" y="4446754"/>
            <a:ext cx="472138" cy="109511"/>
          </a:xfrm>
          <a:prstGeom prst="rect">
            <a:avLst/>
          </a:prstGeom>
        </p:spPr>
      </p:pic>
      <p:pic>
        <p:nvPicPr>
          <p:cNvPr id="93" name="Graphic 92">
            <a:extLst>
              <a:ext uri="{FF2B5EF4-FFF2-40B4-BE49-F238E27FC236}">
                <a16:creationId xmlns:a16="http://schemas.microsoft.com/office/drawing/2014/main" id="{7CC34754-590C-7B14-14DD-CA90F06B99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08758" y="4559329"/>
            <a:ext cx="472138" cy="109511"/>
          </a:xfrm>
          <a:prstGeom prst="rect">
            <a:avLst/>
          </a:prstGeom>
        </p:spPr>
      </p:pic>
      <p:sp>
        <p:nvSpPr>
          <p:cNvPr id="94" name="Rounded Rectangle 93">
            <a:extLst>
              <a:ext uri="{FF2B5EF4-FFF2-40B4-BE49-F238E27FC236}">
                <a16:creationId xmlns:a16="http://schemas.microsoft.com/office/drawing/2014/main" id="{6B7328A2-EA45-4A53-8DF9-1173984EE2AF}"/>
              </a:ext>
            </a:extLst>
          </p:cNvPr>
          <p:cNvSpPr/>
          <p:nvPr/>
        </p:nvSpPr>
        <p:spPr>
          <a:xfrm>
            <a:off x="2552985" y="4419278"/>
            <a:ext cx="658830" cy="418839"/>
          </a:xfrm>
          <a:prstGeom prst="roundRect">
            <a:avLst/>
          </a:prstGeom>
          <a:solidFill>
            <a:schemeClr val="accent1">
              <a:lumMod val="75000"/>
              <a:alpha val="86262"/>
            </a:schemeClr>
          </a:solidFill>
          <a:ln w="952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6A52C3A4-B4E1-6995-E1BC-79406FB3D453}"/>
              </a:ext>
            </a:extLst>
          </p:cNvPr>
          <p:cNvSpPr txBox="1"/>
          <p:nvPr/>
        </p:nvSpPr>
        <p:spPr>
          <a:xfrm>
            <a:off x="2643672" y="4668840"/>
            <a:ext cx="500185" cy="169277"/>
          </a:xfrm>
          <a:prstGeom prst="rect">
            <a:avLst/>
          </a:prstGeom>
          <a:noFill/>
        </p:spPr>
        <p:txBody>
          <a:bodyPr wrap="square" rtlCol="0">
            <a:spAutoFit/>
          </a:bodyPr>
          <a:lstStyle/>
          <a:p>
            <a:r>
              <a:rPr lang="en-US" sz="500" dirty="0">
                <a:solidFill>
                  <a:schemeClr val="bg1"/>
                </a:solidFill>
                <a:latin typeface="Segoe Print" panose="02000800000000000000" pitchFamily="2" charset="0"/>
                <a:cs typeface="Khmer UI" panose="020F0502020204030204" pitchFamily="34" charset="0"/>
              </a:rPr>
              <a:t>MASKED</a:t>
            </a:r>
          </a:p>
        </p:txBody>
      </p:sp>
      <p:pic>
        <p:nvPicPr>
          <p:cNvPr id="100" name="Graphic 99">
            <a:extLst>
              <a:ext uri="{FF2B5EF4-FFF2-40B4-BE49-F238E27FC236}">
                <a16:creationId xmlns:a16="http://schemas.microsoft.com/office/drawing/2014/main" id="{3DD748AC-6730-DB69-E56B-F0F19DB62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2374" y="4171970"/>
            <a:ext cx="140351" cy="140351"/>
          </a:xfrm>
          <a:prstGeom prst="rect">
            <a:avLst/>
          </a:prstGeom>
        </p:spPr>
      </p:pic>
      <p:pic>
        <p:nvPicPr>
          <p:cNvPr id="102" name="Graphic 101">
            <a:extLst>
              <a:ext uri="{FF2B5EF4-FFF2-40B4-BE49-F238E27FC236}">
                <a16:creationId xmlns:a16="http://schemas.microsoft.com/office/drawing/2014/main" id="{E57FAFD0-1D51-2B19-152A-57EE760BA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8511" y="4718708"/>
            <a:ext cx="212028" cy="212028"/>
          </a:xfrm>
          <a:prstGeom prst="rect">
            <a:avLst/>
          </a:prstGeom>
        </p:spPr>
      </p:pic>
      <p:cxnSp>
        <p:nvCxnSpPr>
          <p:cNvPr id="103" name="Straight Arrow Connector 102">
            <a:extLst>
              <a:ext uri="{FF2B5EF4-FFF2-40B4-BE49-F238E27FC236}">
                <a16:creationId xmlns:a16="http://schemas.microsoft.com/office/drawing/2014/main" id="{DA33C117-56E3-26A4-9087-2F02EEA6557E}"/>
              </a:ext>
            </a:extLst>
          </p:cNvPr>
          <p:cNvCxnSpPr>
            <a:cxnSpLocks/>
          </p:cNvCxnSpPr>
          <p:nvPr/>
        </p:nvCxnSpPr>
        <p:spPr>
          <a:xfrm>
            <a:off x="3240051" y="4826077"/>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FB5038C3-42DE-E97D-BFCE-75455A55F315}"/>
              </a:ext>
            </a:extLst>
          </p:cNvPr>
          <p:cNvSpPr txBox="1"/>
          <p:nvPr/>
        </p:nvSpPr>
        <p:spPr>
          <a:xfrm>
            <a:off x="2529308" y="5284824"/>
            <a:ext cx="2433906" cy="215444"/>
          </a:xfrm>
          <a:prstGeom prst="rect">
            <a:avLst/>
          </a:prstGeom>
          <a:solidFill>
            <a:schemeClr val="bg1"/>
          </a:solidFill>
        </p:spPr>
        <p:txBody>
          <a:bodyPr wrap="square" rtlCol="0">
            <a:spAutoFit/>
          </a:bodyPr>
          <a:lstStyle/>
          <a:p>
            <a:r>
              <a:rPr lang="en-US" sz="800" dirty="0">
                <a:solidFill>
                  <a:srgbClr val="7030A0"/>
                </a:solidFill>
                <a:latin typeface="Segoe Print" panose="02000800000000000000" pitchFamily="2" charset="0"/>
                <a:cs typeface="Khmer UI" panose="020F0502020204030204" pitchFamily="34" charset="0"/>
              </a:rPr>
              <a:t>Temporal-Aware Counterfactual Reasoning</a:t>
            </a:r>
          </a:p>
        </p:txBody>
      </p:sp>
      <p:sp>
        <p:nvSpPr>
          <p:cNvPr id="162" name="TextBox 161">
            <a:extLst>
              <a:ext uri="{FF2B5EF4-FFF2-40B4-BE49-F238E27FC236}">
                <a16:creationId xmlns:a16="http://schemas.microsoft.com/office/drawing/2014/main" id="{D017C5F0-A039-AB8F-8032-AB434A0BC342}"/>
              </a:ext>
            </a:extLst>
          </p:cNvPr>
          <p:cNvSpPr txBox="1"/>
          <p:nvPr/>
        </p:nvSpPr>
        <p:spPr>
          <a:xfrm>
            <a:off x="2494562" y="5993206"/>
            <a:ext cx="899168" cy="338554"/>
          </a:xfrm>
          <a:prstGeom prst="rect">
            <a:avLst/>
          </a:prstGeom>
          <a:noFill/>
        </p:spPr>
        <p:txBody>
          <a:bodyPr wrap="square" rtlCol="0">
            <a:spAutoFit/>
          </a:bodyPr>
          <a:lstStyle/>
          <a:p>
            <a:r>
              <a:rPr lang="en-US" sz="400" dirty="0">
                <a:latin typeface="Segoe Print" panose="02000800000000000000" pitchFamily="2" charset="0"/>
              </a:rPr>
              <a:t>"The video introduces 10 principles of design. Which principle is introduced last in the video?"</a:t>
            </a:r>
          </a:p>
        </p:txBody>
      </p:sp>
      <p:pic>
        <p:nvPicPr>
          <p:cNvPr id="163" name="Graphic 162">
            <a:extLst>
              <a:ext uri="{FF2B5EF4-FFF2-40B4-BE49-F238E27FC236}">
                <a16:creationId xmlns:a16="http://schemas.microsoft.com/office/drawing/2014/main" id="{3D7A65F9-60F6-2A17-56B3-23A2CC228F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81611" y="5635452"/>
            <a:ext cx="472138" cy="109511"/>
          </a:xfrm>
          <a:prstGeom prst="rect">
            <a:avLst/>
          </a:prstGeom>
        </p:spPr>
      </p:pic>
      <p:pic>
        <p:nvPicPr>
          <p:cNvPr id="164" name="Graphic 163">
            <a:extLst>
              <a:ext uri="{FF2B5EF4-FFF2-40B4-BE49-F238E27FC236}">
                <a16:creationId xmlns:a16="http://schemas.microsoft.com/office/drawing/2014/main" id="{43F72D53-A9D5-B6B4-001D-CDB86011AC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2157" y="5763432"/>
            <a:ext cx="472138" cy="109511"/>
          </a:xfrm>
          <a:prstGeom prst="rect">
            <a:avLst/>
          </a:prstGeom>
        </p:spPr>
      </p:pic>
      <p:pic>
        <p:nvPicPr>
          <p:cNvPr id="169" name="Graphic 168">
            <a:extLst>
              <a:ext uri="{FF2B5EF4-FFF2-40B4-BE49-F238E27FC236}">
                <a16:creationId xmlns:a16="http://schemas.microsoft.com/office/drawing/2014/main" id="{B29F44F5-9EBE-B27F-9905-FF0444385C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7370" y="5781178"/>
            <a:ext cx="212028" cy="212028"/>
          </a:xfrm>
          <a:prstGeom prst="rect">
            <a:avLst/>
          </a:prstGeom>
        </p:spPr>
      </p:pic>
      <p:cxnSp>
        <p:nvCxnSpPr>
          <p:cNvPr id="170" name="Straight Arrow Connector 169">
            <a:extLst>
              <a:ext uri="{FF2B5EF4-FFF2-40B4-BE49-F238E27FC236}">
                <a16:creationId xmlns:a16="http://schemas.microsoft.com/office/drawing/2014/main" id="{A215FD7A-E82B-C684-110B-CA358942403C}"/>
              </a:ext>
            </a:extLst>
          </p:cNvPr>
          <p:cNvCxnSpPr>
            <a:cxnSpLocks/>
          </p:cNvCxnSpPr>
          <p:nvPr/>
        </p:nvCxnSpPr>
        <p:spPr>
          <a:xfrm>
            <a:off x="3240229" y="5900691"/>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pic>
        <p:nvPicPr>
          <p:cNvPr id="211" name="Graphic 210">
            <a:extLst>
              <a:ext uri="{FF2B5EF4-FFF2-40B4-BE49-F238E27FC236}">
                <a16:creationId xmlns:a16="http://schemas.microsoft.com/office/drawing/2014/main" id="{3B1FDD27-4BC6-C715-59CA-50C39C34A3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V="1">
            <a:off x="2449352" y="5311476"/>
            <a:ext cx="140351" cy="140351"/>
          </a:xfrm>
          <a:prstGeom prst="rect">
            <a:avLst/>
          </a:prstGeom>
        </p:spPr>
      </p:pic>
      <p:sp>
        <p:nvSpPr>
          <p:cNvPr id="215" name="Curved Up Arrow 214">
            <a:extLst>
              <a:ext uri="{FF2B5EF4-FFF2-40B4-BE49-F238E27FC236}">
                <a16:creationId xmlns:a16="http://schemas.microsoft.com/office/drawing/2014/main" id="{D55DCBEA-F7A6-97D7-6ED6-DDCD8BBAB98E}"/>
              </a:ext>
            </a:extLst>
          </p:cNvPr>
          <p:cNvSpPr/>
          <p:nvPr/>
        </p:nvSpPr>
        <p:spPr>
          <a:xfrm flipV="1">
            <a:off x="2803358" y="5534746"/>
            <a:ext cx="114322" cy="95317"/>
          </a:xfrm>
          <a:prstGeom prst="curvedUp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6" name="Curved Up Arrow 215">
            <a:extLst>
              <a:ext uri="{FF2B5EF4-FFF2-40B4-BE49-F238E27FC236}">
                <a16:creationId xmlns:a16="http://schemas.microsoft.com/office/drawing/2014/main" id="{4B906437-34E5-F549-0263-1E207945E4E7}"/>
              </a:ext>
            </a:extLst>
          </p:cNvPr>
          <p:cNvSpPr/>
          <p:nvPr/>
        </p:nvSpPr>
        <p:spPr>
          <a:xfrm flipV="1">
            <a:off x="2902558" y="5534746"/>
            <a:ext cx="206374" cy="95317"/>
          </a:xfrm>
          <a:prstGeom prst="curvedUp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8" name="Curved Left Arrow 217">
            <a:extLst>
              <a:ext uri="{FF2B5EF4-FFF2-40B4-BE49-F238E27FC236}">
                <a16:creationId xmlns:a16="http://schemas.microsoft.com/office/drawing/2014/main" id="{338028A0-862A-9E26-1885-37D5D8515F34}"/>
              </a:ext>
            </a:extLst>
          </p:cNvPr>
          <p:cNvSpPr/>
          <p:nvPr/>
        </p:nvSpPr>
        <p:spPr>
          <a:xfrm>
            <a:off x="3160761" y="5682687"/>
            <a:ext cx="142793" cy="179743"/>
          </a:xfrm>
          <a:prstGeom prst="curvedLeftArrow">
            <a:avLst>
              <a:gd name="adj1" fmla="val 16034"/>
              <a:gd name="adj2" fmla="val 56724"/>
              <a:gd name="adj3" fmla="val 24458"/>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1" name="Curved Left Arrow 220">
            <a:extLst>
              <a:ext uri="{FF2B5EF4-FFF2-40B4-BE49-F238E27FC236}">
                <a16:creationId xmlns:a16="http://schemas.microsoft.com/office/drawing/2014/main" id="{4829FB12-49A6-50E6-764E-6126B23C037E}"/>
              </a:ext>
            </a:extLst>
          </p:cNvPr>
          <p:cNvSpPr/>
          <p:nvPr/>
        </p:nvSpPr>
        <p:spPr>
          <a:xfrm flipH="1" flipV="1">
            <a:off x="2552437" y="5676473"/>
            <a:ext cx="96128" cy="159243"/>
          </a:xfrm>
          <a:prstGeom prst="curvedLef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2" name="TextBox 221">
            <a:extLst>
              <a:ext uri="{FF2B5EF4-FFF2-40B4-BE49-F238E27FC236}">
                <a16:creationId xmlns:a16="http://schemas.microsoft.com/office/drawing/2014/main" id="{A48CD775-12C5-9ACE-D325-FBC3C94884F7}"/>
              </a:ext>
            </a:extLst>
          </p:cNvPr>
          <p:cNvSpPr txBox="1"/>
          <p:nvPr/>
        </p:nvSpPr>
        <p:spPr>
          <a:xfrm>
            <a:off x="2557179" y="5865226"/>
            <a:ext cx="726083" cy="169277"/>
          </a:xfrm>
          <a:prstGeom prst="rect">
            <a:avLst/>
          </a:prstGeom>
          <a:noFill/>
        </p:spPr>
        <p:txBody>
          <a:bodyPr wrap="square" rtlCol="0">
            <a:spAutoFit/>
          </a:bodyPr>
          <a:lstStyle/>
          <a:p>
            <a:r>
              <a:rPr lang="en-US" sz="500" dirty="0">
                <a:solidFill>
                  <a:srgbClr val="7030A0"/>
                </a:solidFill>
                <a:latin typeface="Segoe Print" panose="02000800000000000000" pitchFamily="2" charset="0"/>
                <a:cs typeface="Khmer UI" panose="020F0502020204030204" pitchFamily="34" charset="0"/>
              </a:rPr>
              <a:t>Shuffled Frames</a:t>
            </a:r>
          </a:p>
        </p:txBody>
      </p:sp>
      <p:sp>
        <p:nvSpPr>
          <p:cNvPr id="409" name="Rounded Rectangle 408">
            <a:extLst>
              <a:ext uri="{FF2B5EF4-FFF2-40B4-BE49-F238E27FC236}">
                <a16:creationId xmlns:a16="http://schemas.microsoft.com/office/drawing/2014/main" id="{6C115E72-A90D-78AE-56F1-60F60458F27B}"/>
              </a:ext>
            </a:extLst>
          </p:cNvPr>
          <p:cNvSpPr/>
          <p:nvPr/>
        </p:nvSpPr>
        <p:spPr>
          <a:xfrm>
            <a:off x="5023555" y="1813194"/>
            <a:ext cx="1233378" cy="252828"/>
          </a:xfrm>
          <a:prstGeom prst="roundRect">
            <a:avLst/>
          </a:prstGeom>
          <a:solidFill>
            <a:srgbClr val="DBE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LLM Decoder</a:t>
            </a:r>
          </a:p>
        </p:txBody>
      </p:sp>
      <p:pic>
        <p:nvPicPr>
          <p:cNvPr id="407" name="Graphic 406">
            <a:extLst>
              <a:ext uri="{FF2B5EF4-FFF2-40B4-BE49-F238E27FC236}">
                <a16:creationId xmlns:a16="http://schemas.microsoft.com/office/drawing/2014/main" id="{BD8BEDAD-A9AE-44F5-A03F-1B41A9A3A9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6079" y="1849059"/>
            <a:ext cx="206266" cy="206402"/>
          </a:xfrm>
          <a:prstGeom prst="rect">
            <a:avLst/>
          </a:prstGeom>
        </p:spPr>
      </p:pic>
      <p:sp>
        <p:nvSpPr>
          <p:cNvPr id="410" name="Rounded Rectangle 409">
            <a:extLst>
              <a:ext uri="{FF2B5EF4-FFF2-40B4-BE49-F238E27FC236}">
                <a16:creationId xmlns:a16="http://schemas.microsoft.com/office/drawing/2014/main" id="{9D5FB832-54D5-D1BF-7076-C8A4F582F5CC}"/>
              </a:ext>
            </a:extLst>
          </p:cNvPr>
          <p:cNvSpPr/>
          <p:nvPr/>
        </p:nvSpPr>
        <p:spPr>
          <a:xfrm>
            <a:off x="5023555" y="2178597"/>
            <a:ext cx="1241781" cy="252828"/>
          </a:xfrm>
          <a:prstGeom prst="roundRect">
            <a:avLst/>
          </a:prstGeom>
          <a:solidFill>
            <a:srgbClr val="DBE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Times New Roman" panose="02020603050405020304" pitchFamily="18" charset="0"/>
                <a:cs typeface="Times New Roman" panose="02020603050405020304" pitchFamily="18" charset="0"/>
              </a:rPr>
              <a:t>Vision Encoder</a:t>
            </a:r>
          </a:p>
        </p:txBody>
      </p:sp>
      <p:pic>
        <p:nvPicPr>
          <p:cNvPr id="403" name="Graphic 402">
            <a:extLst>
              <a:ext uri="{FF2B5EF4-FFF2-40B4-BE49-F238E27FC236}">
                <a16:creationId xmlns:a16="http://schemas.microsoft.com/office/drawing/2014/main" id="{637B40E3-6935-96E6-1C61-37A40283C3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4699" y="2206382"/>
            <a:ext cx="207910" cy="207910"/>
          </a:xfrm>
          <a:prstGeom prst="rect">
            <a:avLst/>
          </a:prstGeom>
        </p:spPr>
      </p:pic>
      <p:pic>
        <p:nvPicPr>
          <p:cNvPr id="446" name="Graphic 445">
            <a:extLst>
              <a:ext uri="{FF2B5EF4-FFF2-40B4-BE49-F238E27FC236}">
                <a16:creationId xmlns:a16="http://schemas.microsoft.com/office/drawing/2014/main" id="{D01EBCE9-DDFC-251E-2691-2DD4071DB44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39754" y="3146498"/>
            <a:ext cx="225059" cy="225059"/>
          </a:xfrm>
          <a:prstGeom prst="rect">
            <a:avLst/>
          </a:prstGeom>
        </p:spPr>
      </p:pic>
      <p:sp>
        <p:nvSpPr>
          <p:cNvPr id="488" name="Rounded Rectangle 487">
            <a:extLst>
              <a:ext uri="{FF2B5EF4-FFF2-40B4-BE49-F238E27FC236}">
                <a16:creationId xmlns:a16="http://schemas.microsoft.com/office/drawing/2014/main" id="{5E3076C1-3664-B7A4-D539-39065A7AD210}"/>
              </a:ext>
            </a:extLst>
          </p:cNvPr>
          <p:cNvSpPr/>
          <p:nvPr/>
        </p:nvSpPr>
        <p:spPr>
          <a:xfrm>
            <a:off x="3885959" y="4399502"/>
            <a:ext cx="2306004" cy="198053"/>
          </a:xfrm>
          <a:prstGeom prst="roundRect">
            <a:avLst/>
          </a:prstGeom>
          <a:solidFill>
            <a:srgbClr val="CAE8FD"/>
          </a:solid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1" name="Rounded Rectangle 490">
            <a:extLst>
              <a:ext uri="{FF2B5EF4-FFF2-40B4-BE49-F238E27FC236}">
                <a16:creationId xmlns:a16="http://schemas.microsoft.com/office/drawing/2014/main" id="{D4E18531-90C3-1238-614D-D9EF138CD82D}"/>
              </a:ext>
            </a:extLst>
          </p:cNvPr>
          <p:cNvSpPr/>
          <p:nvPr/>
        </p:nvSpPr>
        <p:spPr>
          <a:xfrm>
            <a:off x="3834191" y="3360184"/>
            <a:ext cx="2306004" cy="738706"/>
          </a:xfrm>
          <a:prstGeom prst="roundRect">
            <a:avLst/>
          </a:prstGeom>
          <a:solidFill>
            <a:srgbClr val="FFFFF0"/>
          </a:solid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TextBox 491">
            <a:extLst>
              <a:ext uri="{FF2B5EF4-FFF2-40B4-BE49-F238E27FC236}">
                <a16:creationId xmlns:a16="http://schemas.microsoft.com/office/drawing/2014/main" id="{20DB784A-E4D7-9822-A6FC-DD1BFC11A6E9}"/>
              </a:ext>
            </a:extLst>
          </p:cNvPr>
          <p:cNvSpPr txBox="1"/>
          <p:nvPr/>
        </p:nvSpPr>
        <p:spPr>
          <a:xfrm>
            <a:off x="3874351" y="3414814"/>
            <a:ext cx="1327244" cy="107722"/>
          </a:xfrm>
          <a:prstGeom prst="rect">
            <a:avLst/>
          </a:prstGeom>
          <a:solidFill>
            <a:srgbClr val="FFFFF0"/>
          </a:solidFill>
        </p:spPr>
        <p:txBody>
          <a:bodyPr wrap="square" tIns="0" bIns="0" rtlCol="0">
            <a:spAutoFit/>
          </a:bodyPr>
          <a:lstStyle/>
          <a:p>
            <a:r>
              <a:rPr lang="en-US" sz="700" dirty="0">
                <a:solidFill>
                  <a:schemeClr val="tx1">
                    <a:lumMod val="85000"/>
                    <a:lumOff val="15000"/>
                  </a:schemeClr>
                </a:solidFill>
                <a:latin typeface="Segoe Print" panose="02000800000000000000" pitchFamily="2" charset="0"/>
                <a:cs typeface="Khmer UI" panose="020F0502020204030204" pitchFamily="34" charset="0"/>
              </a:rPr>
              <a:t>Entropy Calculation</a:t>
            </a:r>
          </a:p>
        </p:txBody>
      </p:sp>
      <p:sp>
        <p:nvSpPr>
          <p:cNvPr id="509" name="TextBox 508">
            <a:extLst>
              <a:ext uri="{FF2B5EF4-FFF2-40B4-BE49-F238E27FC236}">
                <a16:creationId xmlns:a16="http://schemas.microsoft.com/office/drawing/2014/main" id="{1A6381AB-440E-C72E-476D-31A12FC3081C}"/>
              </a:ext>
            </a:extLst>
          </p:cNvPr>
          <p:cNvSpPr txBox="1"/>
          <p:nvPr/>
        </p:nvSpPr>
        <p:spPr>
          <a:xfrm>
            <a:off x="3920191" y="3881473"/>
            <a:ext cx="1350429" cy="184666"/>
          </a:xfrm>
          <a:prstGeom prst="rect">
            <a:avLst/>
          </a:prstGeom>
          <a:solidFill>
            <a:srgbClr val="FFFFF0"/>
          </a:solidFill>
        </p:spPr>
        <p:txBody>
          <a:bodyPr wrap="square" lIns="0" tIns="0" rIns="0" bIns="0" rtlCol="0">
            <a:spAutoFit/>
          </a:bodyPr>
          <a:lstStyle/>
          <a:p>
            <a:r>
              <a:rPr lang="en-US" sz="600" dirty="0">
                <a:solidFill>
                  <a:srgbClr val="FF6247"/>
                </a:solidFill>
                <a:latin typeface="Segoe Print" panose="02000800000000000000" pitchFamily="2" charset="0"/>
                <a:cs typeface="Khmer UI" panose="020F0502020204030204" pitchFamily="34" charset="0"/>
              </a:rPr>
              <a:t>High Entropy – Uncertain Tokens</a:t>
            </a:r>
          </a:p>
          <a:p>
            <a:r>
              <a:rPr lang="en-US" sz="600" dirty="0">
                <a:solidFill>
                  <a:srgbClr val="0070C0"/>
                </a:solidFill>
                <a:latin typeface="Segoe Print" panose="02000800000000000000" pitchFamily="2" charset="0"/>
                <a:cs typeface="Khmer UI" panose="020F0502020204030204" pitchFamily="34" charset="0"/>
              </a:rPr>
              <a:t>Low Entropy – Certain Tokens</a:t>
            </a:r>
          </a:p>
        </p:txBody>
      </p:sp>
      <p:sp>
        <p:nvSpPr>
          <p:cNvPr id="3" name="TextBox 2">
            <a:extLst>
              <a:ext uri="{FF2B5EF4-FFF2-40B4-BE49-F238E27FC236}">
                <a16:creationId xmlns:a16="http://schemas.microsoft.com/office/drawing/2014/main" id="{EFAED401-5543-48DB-52CA-6C9A84AE89FF}"/>
              </a:ext>
            </a:extLst>
          </p:cNvPr>
          <p:cNvSpPr txBox="1"/>
          <p:nvPr/>
        </p:nvSpPr>
        <p:spPr>
          <a:xfrm>
            <a:off x="7102653" y="3819397"/>
            <a:ext cx="1304982" cy="215444"/>
          </a:xfrm>
          <a:prstGeom prst="rect">
            <a:avLst/>
          </a:prstGeom>
          <a:noFill/>
        </p:spPr>
        <p:txBody>
          <a:bodyPr wrap="square">
            <a:spAutoFit/>
          </a:bodyPr>
          <a:lstStyle/>
          <a:p>
            <a:r>
              <a:rPr lang="en-US" sz="800" dirty="0">
                <a:solidFill>
                  <a:srgbClr val="598556"/>
                </a:solidFill>
                <a:latin typeface="Segoe Print" panose="02000800000000000000" pitchFamily="2" charset="0"/>
                <a:cs typeface="Khmer UI" panose="020F0502020204030204" pitchFamily="34" charset="0"/>
              </a:rPr>
              <a:t>Selected Tokens</a:t>
            </a:r>
          </a:p>
        </p:txBody>
      </p:sp>
      <p:pic>
        <p:nvPicPr>
          <p:cNvPr id="16" name="Graphic 15">
            <a:extLst>
              <a:ext uri="{FF2B5EF4-FFF2-40B4-BE49-F238E27FC236}">
                <a16:creationId xmlns:a16="http://schemas.microsoft.com/office/drawing/2014/main" id="{88813CDD-3068-20E3-1E7D-4A6F456BED9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36242" y="3816232"/>
            <a:ext cx="202696" cy="202696"/>
          </a:xfrm>
          <a:prstGeom prst="rect">
            <a:avLst/>
          </a:prstGeom>
        </p:spPr>
      </p:pic>
      <p:pic>
        <p:nvPicPr>
          <p:cNvPr id="20" name="Graphic 19">
            <a:extLst>
              <a:ext uri="{FF2B5EF4-FFF2-40B4-BE49-F238E27FC236}">
                <a16:creationId xmlns:a16="http://schemas.microsoft.com/office/drawing/2014/main" id="{BF1B63C2-7852-0E90-D017-7BCE10F994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1052114">
            <a:off x="2200553" y="2335261"/>
            <a:ext cx="330401" cy="330401"/>
          </a:xfrm>
          <a:prstGeom prst="rect">
            <a:avLst/>
          </a:prstGeom>
        </p:spPr>
      </p:pic>
      <p:cxnSp>
        <p:nvCxnSpPr>
          <p:cNvPr id="449" name="Straight Connector 448">
            <a:extLst>
              <a:ext uri="{FF2B5EF4-FFF2-40B4-BE49-F238E27FC236}">
                <a16:creationId xmlns:a16="http://schemas.microsoft.com/office/drawing/2014/main" id="{73AFC887-2AD9-911F-C707-027EE5178106}"/>
              </a:ext>
            </a:extLst>
          </p:cNvPr>
          <p:cNvCxnSpPr>
            <a:cxnSpLocks/>
          </p:cNvCxnSpPr>
          <p:nvPr/>
        </p:nvCxnSpPr>
        <p:spPr>
          <a:xfrm>
            <a:off x="3946289" y="3691070"/>
            <a:ext cx="211506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451" name="Oval 450">
            <a:extLst>
              <a:ext uri="{FF2B5EF4-FFF2-40B4-BE49-F238E27FC236}">
                <a16:creationId xmlns:a16="http://schemas.microsoft.com/office/drawing/2014/main" id="{AF16C62C-CE15-75CA-0DE8-5925A9F65966}"/>
              </a:ext>
            </a:extLst>
          </p:cNvPr>
          <p:cNvSpPr/>
          <p:nvPr/>
        </p:nvSpPr>
        <p:spPr>
          <a:xfrm>
            <a:off x="4085303" y="3641360"/>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CD5B2162-100F-3AD4-AC2A-54B751A0FC17}"/>
              </a:ext>
            </a:extLst>
          </p:cNvPr>
          <p:cNvSpPr/>
          <p:nvPr/>
        </p:nvSpPr>
        <p:spPr>
          <a:xfrm>
            <a:off x="4352948" y="3641359"/>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CFFAA9-9E09-6332-32FD-A35D2A9390C9}"/>
              </a:ext>
            </a:extLst>
          </p:cNvPr>
          <p:cNvSpPr/>
          <p:nvPr/>
        </p:nvSpPr>
        <p:spPr>
          <a:xfrm>
            <a:off x="4616728" y="3639771"/>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5" name="Straight Arrow Connector 454">
            <a:extLst>
              <a:ext uri="{FF2B5EF4-FFF2-40B4-BE49-F238E27FC236}">
                <a16:creationId xmlns:a16="http://schemas.microsoft.com/office/drawing/2014/main" id="{26A4E10E-B5BF-C265-1A9F-A8B561B0FFBB}"/>
              </a:ext>
            </a:extLst>
          </p:cNvPr>
          <p:cNvCxnSpPr>
            <a:cxnSpLocks/>
          </p:cNvCxnSpPr>
          <p:nvPr/>
        </p:nvCxnSpPr>
        <p:spPr>
          <a:xfrm flipV="1">
            <a:off x="4701326" y="3568574"/>
            <a:ext cx="179182" cy="76557"/>
          </a:xfrm>
          <a:prstGeom prst="straightConnector1">
            <a:avLst/>
          </a:prstGeom>
          <a:ln w="15875">
            <a:solidFill>
              <a:srgbClr val="C00000"/>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57" name="Oval 456">
            <a:extLst>
              <a:ext uri="{FF2B5EF4-FFF2-40B4-BE49-F238E27FC236}">
                <a16:creationId xmlns:a16="http://schemas.microsoft.com/office/drawing/2014/main" id="{28A0ABD5-365B-88E7-D949-51F7F032ADC4}"/>
              </a:ext>
            </a:extLst>
          </p:cNvPr>
          <p:cNvSpPr/>
          <p:nvPr/>
        </p:nvSpPr>
        <p:spPr>
          <a:xfrm>
            <a:off x="4892632" y="3513664"/>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8" name="Straight Arrow Connector 457">
            <a:extLst>
              <a:ext uri="{FF2B5EF4-FFF2-40B4-BE49-F238E27FC236}">
                <a16:creationId xmlns:a16="http://schemas.microsoft.com/office/drawing/2014/main" id="{AC818A7E-890B-ECFF-C71E-B2CBFEBCABAD}"/>
              </a:ext>
            </a:extLst>
          </p:cNvPr>
          <p:cNvCxnSpPr>
            <a:cxnSpLocks/>
            <a:stCxn id="453" idx="5"/>
            <a:endCxn id="459" idx="2"/>
          </p:cNvCxnSpPr>
          <p:nvPr/>
        </p:nvCxnSpPr>
        <p:spPr>
          <a:xfrm>
            <a:off x="4698778" y="3716557"/>
            <a:ext cx="195436" cy="106935"/>
          </a:xfrm>
          <a:prstGeom prst="straightConnector1">
            <a:avLst/>
          </a:prstGeom>
          <a:ln w="15875">
            <a:solidFill>
              <a:srgbClr val="C00000"/>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59" name="Oval 458">
            <a:extLst>
              <a:ext uri="{FF2B5EF4-FFF2-40B4-BE49-F238E27FC236}">
                <a16:creationId xmlns:a16="http://schemas.microsoft.com/office/drawing/2014/main" id="{6FBF7620-67C8-C94B-DE29-945E887CC5B9}"/>
              </a:ext>
            </a:extLst>
          </p:cNvPr>
          <p:cNvSpPr/>
          <p:nvPr/>
        </p:nvSpPr>
        <p:spPr>
          <a:xfrm>
            <a:off x="4894214" y="3778512"/>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B1B1A204-962B-9E3E-7537-BC724EF3F6EB}"/>
              </a:ext>
            </a:extLst>
          </p:cNvPr>
          <p:cNvSpPr/>
          <p:nvPr/>
        </p:nvSpPr>
        <p:spPr>
          <a:xfrm>
            <a:off x="5168090" y="3781614"/>
            <a:ext cx="96128" cy="89960"/>
          </a:xfrm>
          <a:prstGeom prst="ellipse">
            <a:avLst/>
          </a:prstGeom>
          <a:solidFill>
            <a:srgbClr val="EC9288"/>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3B7D5D65-0113-D221-6BAA-B752C3E2DB76}"/>
              </a:ext>
            </a:extLst>
          </p:cNvPr>
          <p:cNvSpPr/>
          <p:nvPr/>
        </p:nvSpPr>
        <p:spPr>
          <a:xfrm>
            <a:off x="5161362" y="3640508"/>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3" name="Straight Arrow Connector 462">
            <a:extLst>
              <a:ext uri="{FF2B5EF4-FFF2-40B4-BE49-F238E27FC236}">
                <a16:creationId xmlns:a16="http://schemas.microsoft.com/office/drawing/2014/main" id="{0374C7A9-038E-D7BF-66E9-01C9803500FC}"/>
              </a:ext>
            </a:extLst>
          </p:cNvPr>
          <p:cNvCxnSpPr>
            <a:cxnSpLocks/>
            <a:stCxn id="453" idx="6"/>
          </p:cNvCxnSpPr>
          <p:nvPr/>
        </p:nvCxnSpPr>
        <p:spPr>
          <a:xfrm>
            <a:off x="4712856" y="3684751"/>
            <a:ext cx="174358" cy="3323"/>
          </a:xfrm>
          <a:prstGeom prst="straightConnector1">
            <a:avLst/>
          </a:prstGeom>
          <a:ln w="15875">
            <a:solidFill>
              <a:srgbClr val="C00000"/>
            </a:solidFill>
            <a:prstDash val="solid"/>
            <a:tailEnd type="triangle" w="sm" len="med"/>
          </a:ln>
        </p:spPr>
        <p:style>
          <a:lnRef idx="2">
            <a:schemeClr val="accent1"/>
          </a:lnRef>
          <a:fillRef idx="0">
            <a:schemeClr val="accent1"/>
          </a:fillRef>
          <a:effectRef idx="1">
            <a:schemeClr val="accent1"/>
          </a:effectRef>
          <a:fontRef idx="minor">
            <a:schemeClr val="tx1"/>
          </a:fontRef>
        </p:style>
      </p:cxnSp>
      <p:cxnSp>
        <p:nvCxnSpPr>
          <p:cNvPr id="466" name="Straight Arrow Connector 465">
            <a:extLst>
              <a:ext uri="{FF2B5EF4-FFF2-40B4-BE49-F238E27FC236}">
                <a16:creationId xmlns:a16="http://schemas.microsoft.com/office/drawing/2014/main" id="{53883897-59EF-3ED8-B6B3-CE4D71825F42}"/>
              </a:ext>
            </a:extLst>
          </p:cNvPr>
          <p:cNvCxnSpPr>
            <a:cxnSpLocks/>
            <a:stCxn id="459" idx="6"/>
            <a:endCxn id="461" idx="2"/>
          </p:cNvCxnSpPr>
          <p:nvPr/>
        </p:nvCxnSpPr>
        <p:spPr>
          <a:xfrm>
            <a:off x="4990342" y="3823492"/>
            <a:ext cx="177748" cy="3102"/>
          </a:xfrm>
          <a:prstGeom prst="straightConnector1">
            <a:avLst/>
          </a:prstGeom>
          <a:ln w="15875">
            <a:solidFill>
              <a:schemeClr val="tx2">
                <a:lumMod val="50000"/>
                <a:lumOff val="50000"/>
              </a:schemeClr>
            </a:solidFill>
            <a:prstDash val="sysDash"/>
            <a:tailEnd type="triangle" w="sm" len="sm"/>
          </a:ln>
        </p:spPr>
        <p:style>
          <a:lnRef idx="2">
            <a:schemeClr val="accent1"/>
          </a:lnRef>
          <a:fillRef idx="0">
            <a:schemeClr val="accent1"/>
          </a:fillRef>
          <a:effectRef idx="1">
            <a:schemeClr val="accent1"/>
          </a:effectRef>
          <a:fontRef idx="minor">
            <a:schemeClr val="tx1"/>
          </a:fontRef>
        </p:style>
      </p:cxnSp>
      <p:cxnSp>
        <p:nvCxnSpPr>
          <p:cNvPr id="469" name="Straight Arrow Connector 468">
            <a:extLst>
              <a:ext uri="{FF2B5EF4-FFF2-40B4-BE49-F238E27FC236}">
                <a16:creationId xmlns:a16="http://schemas.microsoft.com/office/drawing/2014/main" id="{6385F218-1525-636C-3248-3E0077081CFE}"/>
              </a:ext>
            </a:extLst>
          </p:cNvPr>
          <p:cNvCxnSpPr>
            <a:cxnSpLocks/>
            <a:stCxn id="461" idx="6"/>
          </p:cNvCxnSpPr>
          <p:nvPr/>
        </p:nvCxnSpPr>
        <p:spPr>
          <a:xfrm>
            <a:off x="5264218" y="3826594"/>
            <a:ext cx="245767" cy="0"/>
          </a:xfrm>
          <a:prstGeom prst="straightConnector1">
            <a:avLst/>
          </a:prstGeom>
          <a:ln w="15875">
            <a:solidFill>
              <a:srgbClr val="EC9288"/>
            </a:solidFill>
            <a:prstDash val="sysDash"/>
            <a:tailEnd type="triangle" w="sm" len="med"/>
          </a:ln>
        </p:spPr>
        <p:style>
          <a:lnRef idx="2">
            <a:schemeClr val="accent1"/>
          </a:lnRef>
          <a:fillRef idx="0">
            <a:schemeClr val="accent1"/>
          </a:fillRef>
          <a:effectRef idx="1">
            <a:schemeClr val="accent1"/>
          </a:effectRef>
          <a:fontRef idx="minor">
            <a:schemeClr val="tx1"/>
          </a:fontRef>
        </p:style>
      </p:cxnSp>
      <p:cxnSp>
        <p:nvCxnSpPr>
          <p:cNvPr id="472" name="Straight Arrow Connector 471">
            <a:extLst>
              <a:ext uri="{FF2B5EF4-FFF2-40B4-BE49-F238E27FC236}">
                <a16:creationId xmlns:a16="http://schemas.microsoft.com/office/drawing/2014/main" id="{5B108599-5094-0962-F9FC-EFD5C58B8415}"/>
              </a:ext>
            </a:extLst>
          </p:cNvPr>
          <p:cNvCxnSpPr>
            <a:cxnSpLocks/>
            <a:stCxn id="461" idx="5"/>
            <a:endCxn id="476" idx="2"/>
          </p:cNvCxnSpPr>
          <p:nvPr/>
        </p:nvCxnSpPr>
        <p:spPr>
          <a:xfrm>
            <a:off x="5250140" y="3858400"/>
            <a:ext cx="262349" cy="98208"/>
          </a:xfrm>
          <a:prstGeom prst="straightConnector1">
            <a:avLst/>
          </a:prstGeom>
          <a:ln w="15875">
            <a:solidFill>
              <a:srgbClr val="EC9288"/>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75" name="Oval 474">
            <a:extLst>
              <a:ext uri="{FF2B5EF4-FFF2-40B4-BE49-F238E27FC236}">
                <a16:creationId xmlns:a16="http://schemas.microsoft.com/office/drawing/2014/main" id="{A5AF7519-CBE3-15C9-0181-4EA2CB2007EA}"/>
              </a:ext>
            </a:extLst>
          </p:cNvPr>
          <p:cNvSpPr/>
          <p:nvPr/>
        </p:nvSpPr>
        <p:spPr>
          <a:xfrm>
            <a:off x="5509251" y="3785808"/>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280641D5-64E4-4E49-D5CA-2EAFA05DE539}"/>
              </a:ext>
            </a:extLst>
          </p:cNvPr>
          <p:cNvSpPr/>
          <p:nvPr/>
        </p:nvSpPr>
        <p:spPr>
          <a:xfrm>
            <a:off x="5512489" y="3911628"/>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32665818-EB3A-B5EC-D9FC-1221EAD110F8}"/>
              </a:ext>
            </a:extLst>
          </p:cNvPr>
          <p:cNvSpPr/>
          <p:nvPr/>
        </p:nvSpPr>
        <p:spPr>
          <a:xfrm>
            <a:off x="5503394" y="3640346"/>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9" name="Straight Arrow Connector 478">
            <a:extLst>
              <a:ext uri="{FF2B5EF4-FFF2-40B4-BE49-F238E27FC236}">
                <a16:creationId xmlns:a16="http://schemas.microsoft.com/office/drawing/2014/main" id="{4D47AE30-6537-94A7-CA1F-86AA7BB1D886}"/>
              </a:ext>
            </a:extLst>
          </p:cNvPr>
          <p:cNvCxnSpPr>
            <a:cxnSpLocks/>
          </p:cNvCxnSpPr>
          <p:nvPr/>
        </p:nvCxnSpPr>
        <p:spPr>
          <a:xfrm>
            <a:off x="5599051" y="3689647"/>
            <a:ext cx="174358" cy="3323"/>
          </a:xfrm>
          <a:prstGeom prst="straightConnector1">
            <a:avLst/>
          </a:prstGeom>
          <a:ln w="15875">
            <a:solidFill>
              <a:srgbClr val="C00000"/>
            </a:solidFill>
            <a:prstDash val="solid"/>
            <a:tailEnd type="triangle" w="sm" len="med"/>
          </a:ln>
        </p:spPr>
        <p:style>
          <a:lnRef idx="2">
            <a:schemeClr val="accent1"/>
          </a:lnRef>
          <a:fillRef idx="0">
            <a:schemeClr val="accent1"/>
          </a:fillRef>
          <a:effectRef idx="1">
            <a:schemeClr val="accent1"/>
          </a:effectRef>
          <a:fontRef idx="minor">
            <a:schemeClr val="tx1"/>
          </a:fontRef>
        </p:style>
      </p:cxnSp>
      <p:cxnSp>
        <p:nvCxnSpPr>
          <p:cNvPr id="480" name="Straight Arrow Connector 479">
            <a:extLst>
              <a:ext uri="{FF2B5EF4-FFF2-40B4-BE49-F238E27FC236}">
                <a16:creationId xmlns:a16="http://schemas.microsoft.com/office/drawing/2014/main" id="{54E1D3DD-34BD-EB09-7989-1D19F3039ACC}"/>
              </a:ext>
            </a:extLst>
          </p:cNvPr>
          <p:cNvCxnSpPr>
            <a:cxnSpLocks/>
            <a:endCxn id="484" idx="2"/>
          </p:cNvCxnSpPr>
          <p:nvPr/>
        </p:nvCxnSpPr>
        <p:spPr>
          <a:xfrm flipV="1">
            <a:off x="5578523" y="3557226"/>
            <a:ext cx="175793" cy="101897"/>
          </a:xfrm>
          <a:prstGeom prst="straightConnector1">
            <a:avLst/>
          </a:prstGeom>
          <a:ln w="15875">
            <a:solidFill>
              <a:srgbClr val="C00000"/>
            </a:solidFill>
            <a:prstDash val="sysDash"/>
            <a:tailEnd type="triangle" w="sm" len="med"/>
          </a:ln>
        </p:spPr>
        <p:style>
          <a:lnRef idx="2">
            <a:schemeClr val="accent1"/>
          </a:lnRef>
          <a:fillRef idx="0">
            <a:schemeClr val="accent1"/>
          </a:fillRef>
          <a:effectRef idx="1">
            <a:schemeClr val="accent1"/>
          </a:effectRef>
          <a:fontRef idx="minor">
            <a:schemeClr val="tx1"/>
          </a:fontRef>
        </p:style>
      </p:cxnSp>
      <p:sp>
        <p:nvSpPr>
          <p:cNvPr id="482" name="Oval 481">
            <a:extLst>
              <a:ext uri="{FF2B5EF4-FFF2-40B4-BE49-F238E27FC236}">
                <a16:creationId xmlns:a16="http://schemas.microsoft.com/office/drawing/2014/main" id="{32D36998-5BE4-2B85-1F47-C69F29C23EF8}"/>
              </a:ext>
            </a:extLst>
          </p:cNvPr>
          <p:cNvSpPr/>
          <p:nvPr/>
        </p:nvSpPr>
        <p:spPr>
          <a:xfrm>
            <a:off x="4893647" y="3640346"/>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A5E3ADA0-99D7-B91C-871F-8C87ACC0612E}"/>
              </a:ext>
            </a:extLst>
          </p:cNvPr>
          <p:cNvSpPr/>
          <p:nvPr/>
        </p:nvSpPr>
        <p:spPr>
          <a:xfrm>
            <a:off x="5760724" y="3645131"/>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0D83F4E6-BBEB-0E00-0E57-21CF35C66618}"/>
              </a:ext>
            </a:extLst>
          </p:cNvPr>
          <p:cNvSpPr/>
          <p:nvPr/>
        </p:nvSpPr>
        <p:spPr>
          <a:xfrm>
            <a:off x="5754316" y="3512246"/>
            <a:ext cx="96128" cy="89960"/>
          </a:xfrm>
          <a:prstGeom prst="ellipse">
            <a:avLst/>
          </a:prstGeom>
          <a:solidFill>
            <a:schemeClr val="tx2">
              <a:lumMod val="50000"/>
              <a:lumOff val="5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6E2BBC26-E129-8C5C-3372-B95AB608320C}"/>
              </a:ext>
            </a:extLst>
          </p:cNvPr>
          <p:cNvPicPr>
            <a:picLocks noChangeAspect="1"/>
          </p:cNvPicPr>
          <p:nvPr/>
        </p:nvPicPr>
        <p:blipFill>
          <a:blip r:embed="rId20"/>
          <a:stretch>
            <a:fillRect/>
          </a:stretch>
        </p:blipFill>
        <p:spPr>
          <a:xfrm>
            <a:off x="6832408" y="4058982"/>
            <a:ext cx="1970668" cy="985334"/>
          </a:xfrm>
          <a:prstGeom prst="rect">
            <a:avLst/>
          </a:prstGeom>
        </p:spPr>
      </p:pic>
      <p:sp>
        <p:nvSpPr>
          <p:cNvPr id="35" name="Rounded Rectangle 34">
            <a:extLst>
              <a:ext uri="{FF2B5EF4-FFF2-40B4-BE49-F238E27FC236}">
                <a16:creationId xmlns:a16="http://schemas.microsoft.com/office/drawing/2014/main" id="{DE71B1C5-CF01-BC4C-5A44-B248FFE85993}"/>
              </a:ext>
            </a:extLst>
          </p:cNvPr>
          <p:cNvSpPr/>
          <p:nvPr/>
        </p:nvSpPr>
        <p:spPr>
          <a:xfrm>
            <a:off x="6955352" y="1673720"/>
            <a:ext cx="1727282" cy="1559613"/>
          </a:xfrm>
          <a:prstGeom prst="roundRect">
            <a:avLst/>
          </a:prstGeom>
          <a:solidFill>
            <a:srgbClr val="FFFAFA"/>
          </a:solidFill>
          <a:ln w="15875">
            <a:solidFill>
              <a:srgbClr val="FF62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6049E132-2DFB-BD05-2487-99D9A6A1595A}"/>
              </a:ext>
            </a:extLst>
          </p:cNvPr>
          <p:cNvSpPr txBox="1"/>
          <p:nvPr/>
        </p:nvSpPr>
        <p:spPr>
          <a:xfrm>
            <a:off x="7327094" y="2711932"/>
            <a:ext cx="1076953" cy="123111"/>
          </a:xfrm>
          <a:prstGeom prst="rect">
            <a:avLst/>
          </a:prstGeom>
          <a:solidFill>
            <a:srgbClr val="FFFAFA"/>
          </a:solidFill>
        </p:spPr>
        <p:txBody>
          <a:bodyPr wrap="square" lIns="0" tIns="0" rIns="0" bIns="0" rtlCol="0">
            <a:spAutoFit/>
          </a:bodyPr>
          <a:lstStyle/>
          <a:p>
            <a:r>
              <a:rPr lang="en-US" sz="800" dirty="0">
                <a:solidFill>
                  <a:srgbClr val="8AB28C"/>
                </a:solidFill>
                <a:latin typeface="Segoe Print" panose="02000800000000000000" pitchFamily="2" charset="0"/>
                <a:cs typeface="Khmer UI" panose="020F0502020204030204" pitchFamily="34" charset="0"/>
              </a:rPr>
              <a:t>Loss Computation</a:t>
            </a:r>
          </a:p>
        </p:txBody>
      </p:sp>
      <p:sp>
        <p:nvSpPr>
          <p:cNvPr id="37" name="TextBox 36">
            <a:extLst>
              <a:ext uri="{FF2B5EF4-FFF2-40B4-BE49-F238E27FC236}">
                <a16:creationId xmlns:a16="http://schemas.microsoft.com/office/drawing/2014/main" id="{80E1E00A-E9F0-323E-290C-34EFA4BD3F86}"/>
              </a:ext>
            </a:extLst>
          </p:cNvPr>
          <p:cNvSpPr txBox="1"/>
          <p:nvPr/>
        </p:nvSpPr>
        <p:spPr>
          <a:xfrm>
            <a:off x="7482952" y="1614021"/>
            <a:ext cx="634850" cy="138499"/>
          </a:xfrm>
          <a:prstGeom prst="rect">
            <a:avLst/>
          </a:prstGeom>
          <a:solidFill>
            <a:schemeClr val="bg1"/>
          </a:solidFill>
        </p:spPr>
        <p:txBody>
          <a:bodyPr wrap="square" lIns="0" tIns="0" rIns="0" bIns="0" rtlCol="0">
            <a:spAutoFit/>
          </a:bodyPr>
          <a:lstStyle/>
          <a:p>
            <a:r>
              <a:rPr lang="zh-CN" altLang="en-US" sz="900" dirty="0">
                <a:solidFill>
                  <a:srgbClr val="FF6247"/>
                </a:solidFill>
                <a:latin typeface="Segoe Print" panose="02000800000000000000" pitchFamily="2" charset="0"/>
                <a:cs typeface="Khmer UI" panose="020F0502020204030204" pitchFamily="34" charset="0"/>
              </a:rPr>
              <a:t> </a:t>
            </a:r>
            <a:r>
              <a:rPr lang="en-US" sz="900" dirty="0">
                <a:solidFill>
                  <a:srgbClr val="FF6247"/>
                </a:solidFill>
                <a:latin typeface="Segoe Print" panose="02000800000000000000" pitchFamily="2" charset="0"/>
                <a:cs typeface="Khmer UI" panose="020F0502020204030204" pitchFamily="34" charset="0"/>
              </a:rPr>
              <a:t> Update </a:t>
            </a:r>
          </a:p>
        </p:txBody>
      </p:sp>
      <p:sp>
        <p:nvSpPr>
          <p:cNvPr id="39" name="Rounded Rectangle 38">
            <a:extLst>
              <a:ext uri="{FF2B5EF4-FFF2-40B4-BE49-F238E27FC236}">
                <a16:creationId xmlns:a16="http://schemas.microsoft.com/office/drawing/2014/main" id="{1249E515-7F00-FAAE-C45D-179B9C56BF3F}"/>
              </a:ext>
            </a:extLst>
          </p:cNvPr>
          <p:cNvSpPr/>
          <p:nvPr/>
        </p:nvSpPr>
        <p:spPr>
          <a:xfrm>
            <a:off x="7103115" y="2855872"/>
            <a:ext cx="1443850" cy="303352"/>
          </a:xfrm>
          <a:prstGeom prst="roundRect">
            <a:avLst/>
          </a:prstGeom>
          <a:solidFill>
            <a:srgbClr val="FEF7E9"/>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726CF784-E936-700A-BB6C-799A0F84A7D8}"/>
              </a:ext>
            </a:extLst>
          </p:cNvPr>
          <p:cNvSpPr/>
          <p:nvPr/>
        </p:nvSpPr>
        <p:spPr>
          <a:xfrm>
            <a:off x="7190209" y="2902353"/>
            <a:ext cx="231708" cy="207999"/>
          </a:xfrm>
          <a:prstGeom prst="roundRect">
            <a:avLst/>
          </a:prstGeom>
          <a:solidFill>
            <a:srgbClr val="F8DEDE"/>
          </a:solidFill>
          <a:ln w="12700">
            <a:solidFill>
              <a:srgbClr val="CD7E75"/>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a:t>
            </a:r>
            <a:r>
              <a:rPr lang="en-US" sz="800" baseline="-25000" dirty="0">
                <a:solidFill>
                  <a:schemeClr val="tx1"/>
                </a:solidFill>
              </a:rPr>
              <a:t>1</a:t>
            </a:r>
          </a:p>
        </p:txBody>
      </p:sp>
      <p:sp>
        <p:nvSpPr>
          <p:cNvPr id="41" name="Rounded Rectangle 40">
            <a:extLst>
              <a:ext uri="{FF2B5EF4-FFF2-40B4-BE49-F238E27FC236}">
                <a16:creationId xmlns:a16="http://schemas.microsoft.com/office/drawing/2014/main" id="{D41203EA-C230-D2AA-9716-768060DA3D37}"/>
              </a:ext>
            </a:extLst>
          </p:cNvPr>
          <p:cNvSpPr/>
          <p:nvPr/>
        </p:nvSpPr>
        <p:spPr>
          <a:xfrm>
            <a:off x="7461921" y="2902353"/>
            <a:ext cx="231708" cy="207999"/>
          </a:xfrm>
          <a:prstGeom prst="roundRect">
            <a:avLst/>
          </a:prstGeom>
          <a:solidFill>
            <a:srgbClr val="E2EFE1"/>
          </a:solidFill>
          <a:ln w="12700">
            <a:solidFill>
              <a:srgbClr val="A4C89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a:t>
            </a:r>
            <a:r>
              <a:rPr lang="en-US" sz="800" baseline="-25000" dirty="0">
                <a:solidFill>
                  <a:schemeClr val="tx1"/>
                </a:solidFill>
              </a:rPr>
              <a:t>2</a:t>
            </a:r>
          </a:p>
        </p:txBody>
      </p:sp>
      <p:sp>
        <p:nvSpPr>
          <p:cNvPr id="42" name="TextBox 41">
            <a:extLst>
              <a:ext uri="{FF2B5EF4-FFF2-40B4-BE49-F238E27FC236}">
                <a16:creationId xmlns:a16="http://schemas.microsoft.com/office/drawing/2014/main" id="{83F80EAE-E05E-4E03-8DB1-0543F52A027B}"/>
              </a:ext>
            </a:extLst>
          </p:cNvPr>
          <p:cNvSpPr txBox="1"/>
          <p:nvPr/>
        </p:nvSpPr>
        <p:spPr>
          <a:xfrm>
            <a:off x="7719632" y="2812851"/>
            <a:ext cx="291964" cy="276999"/>
          </a:xfrm>
          <a:prstGeom prst="rect">
            <a:avLst/>
          </a:prstGeom>
          <a:noFill/>
        </p:spPr>
        <p:txBody>
          <a:bodyPr wrap="square" lIns="0" tIns="0" rIns="0" bIns="0" rtlCol="0">
            <a:spAutoFit/>
          </a:bodyPr>
          <a:lstStyle/>
          <a:p>
            <a:r>
              <a:rPr lang="en-US" dirty="0"/>
              <a:t>…</a:t>
            </a:r>
          </a:p>
        </p:txBody>
      </p:sp>
      <p:sp>
        <p:nvSpPr>
          <p:cNvPr id="43" name="Rounded Rectangle 42">
            <a:extLst>
              <a:ext uri="{FF2B5EF4-FFF2-40B4-BE49-F238E27FC236}">
                <a16:creationId xmlns:a16="http://schemas.microsoft.com/office/drawing/2014/main" id="{3262713B-6410-84A2-785A-7BA212AA6577}"/>
              </a:ext>
            </a:extLst>
          </p:cNvPr>
          <p:cNvSpPr/>
          <p:nvPr/>
        </p:nvSpPr>
        <p:spPr>
          <a:xfrm>
            <a:off x="7973360" y="2898821"/>
            <a:ext cx="231708" cy="207999"/>
          </a:xfrm>
          <a:prstGeom prst="roundRect">
            <a:avLst/>
          </a:prstGeom>
          <a:solidFill>
            <a:srgbClr val="EEE6F1"/>
          </a:solidFill>
          <a:ln w="12700">
            <a:solidFill>
              <a:srgbClr val="C6B4D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a:t>
            </a:r>
            <a:r>
              <a:rPr lang="en-US" sz="800" baseline="-25000" dirty="0">
                <a:solidFill>
                  <a:schemeClr val="tx1"/>
                </a:solidFill>
              </a:rPr>
              <a:t>G</a:t>
            </a:r>
          </a:p>
        </p:txBody>
      </p:sp>
      <p:sp>
        <p:nvSpPr>
          <p:cNvPr id="44" name="Rounded Rectangle 43">
            <a:extLst>
              <a:ext uri="{FF2B5EF4-FFF2-40B4-BE49-F238E27FC236}">
                <a16:creationId xmlns:a16="http://schemas.microsoft.com/office/drawing/2014/main" id="{5A1294D7-0BCD-2178-B506-55C7056FD52C}"/>
              </a:ext>
            </a:extLst>
          </p:cNvPr>
          <p:cNvSpPr/>
          <p:nvPr/>
        </p:nvSpPr>
        <p:spPr>
          <a:xfrm>
            <a:off x="7103086" y="2346238"/>
            <a:ext cx="1443850" cy="303352"/>
          </a:xfrm>
          <a:prstGeom prst="roundRect">
            <a:avLst/>
          </a:prstGeom>
          <a:solidFill>
            <a:srgbClr val="FEF7E9"/>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9426963F-8CEB-8BC4-9704-E1F03104352E}"/>
              </a:ext>
            </a:extLst>
          </p:cNvPr>
          <p:cNvSpPr/>
          <p:nvPr/>
        </p:nvSpPr>
        <p:spPr>
          <a:xfrm>
            <a:off x="7190180" y="2392719"/>
            <a:ext cx="231708" cy="207999"/>
          </a:xfrm>
          <a:prstGeom prst="roundRect">
            <a:avLst/>
          </a:prstGeom>
          <a:solidFill>
            <a:srgbClr val="F8DEDE"/>
          </a:solidFill>
          <a:ln w="12700">
            <a:solidFill>
              <a:srgbClr val="CD7E75"/>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A</a:t>
            </a:r>
            <a:r>
              <a:rPr lang="en-US" sz="800" baseline="-25000" dirty="0">
                <a:solidFill>
                  <a:schemeClr val="tx1"/>
                </a:solidFill>
              </a:rPr>
              <a:t>1</a:t>
            </a:r>
          </a:p>
        </p:txBody>
      </p:sp>
      <p:sp>
        <p:nvSpPr>
          <p:cNvPr id="46" name="Rounded Rectangle 45">
            <a:extLst>
              <a:ext uri="{FF2B5EF4-FFF2-40B4-BE49-F238E27FC236}">
                <a16:creationId xmlns:a16="http://schemas.microsoft.com/office/drawing/2014/main" id="{7D8B368A-8C74-7469-9D0B-C9890E66BE8C}"/>
              </a:ext>
            </a:extLst>
          </p:cNvPr>
          <p:cNvSpPr/>
          <p:nvPr/>
        </p:nvSpPr>
        <p:spPr>
          <a:xfrm>
            <a:off x="7461892" y="2392719"/>
            <a:ext cx="231708" cy="207999"/>
          </a:xfrm>
          <a:prstGeom prst="roundRect">
            <a:avLst/>
          </a:prstGeom>
          <a:solidFill>
            <a:srgbClr val="E2EFE1"/>
          </a:solidFill>
          <a:ln w="12700">
            <a:solidFill>
              <a:srgbClr val="A4C89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A</a:t>
            </a:r>
            <a:r>
              <a:rPr lang="en-US" sz="800" baseline="-25000" dirty="0">
                <a:solidFill>
                  <a:schemeClr val="tx1"/>
                </a:solidFill>
              </a:rPr>
              <a:t>2</a:t>
            </a:r>
          </a:p>
        </p:txBody>
      </p:sp>
      <p:sp>
        <p:nvSpPr>
          <p:cNvPr id="47" name="TextBox 46">
            <a:extLst>
              <a:ext uri="{FF2B5EF4-FFF2-40B4-BE49-F238E27FC236}">
                <a16:creationId xmlns:a16="http://schemas.microsoft.com/office/drawing/2014/main" id="{24B394D3-E334-4E92-798A-B4FD0D6DCF77}"/>
              </a:ext>
            </a:extLst>
          </p:cNvPr>
          <p:cNvSpPr txBox="1"/>
          <p:nvPr/>
        </p:nvSpPr>
        <p:spPr>
          <a:xfrm>
            <a:off x="7719603" y="2303217"/>
            <a:ext cx="291964" cy="276999"/>
          </a:xfrm>
          <a:prstGeom prst="rect">
            <a:avLst/>
          </a:prstGeom>
          <a:noFill/>
        </p:spPr>
        <p:txBody>
          <a:bodyPr wrap="square" lIns="0" tIns="0" rIns="0" bIns="0" rtlCol="0">
            <a:spAutoFit/>
          </a:bodyPr>
          <a:lstStyle/>
          <a:p>
            <a:r>
              <a:rPr lang="en-US" dirty="0"/>
              <a:t>…</a:t>
            </a:r>
          </a:p>
        </p:txBody>
      </p:sp>
      <p:sp>
        <p:nvSpPr>
          <p:cNvPr id="48" name="Rounded Rectangle 47">
            <a:extLst>
              <a:ext uri="{FF2B5EF4-FFF2-40B4-BE49-F238E27FC236}">
                <a16:creationId xmlns:a16="http://schemas.microsoft.com/office/drawing/2014/main" id="{EBE73329-C01D-2774-70D8-B85DA3CFFFA8}"/>
              </a:ext>
            </a:extLst>
          </p:cNvPr>
          <p:cNvSpPr/>
          <p:nvPr/>
        </p:nvSpPr>
        <p:spPr>
          <a:xfrm>
            <a:off x="7973331" y="2389187"/>
            <a:ext cx="231708" cy="207999"/>
          </a:xfrm>
          <a:prstGeom prst="roundRect">
            <a:avLst/>
          </a:prstGeom>
          <a:solidFill>
            <a:srgbClr val="EEE6F1"/>
          </a:solidFill>
          <a:ln w="12700">
            <a:solidFill>
              <a:srgbClr val="C6B4D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A</a:t>
            </a:r>
            <a:r>
              <a:rPr lang="en-US" sz="800" baseline="-25000" dirty="0">
                <a:solidFill>
                  <a:schemeClr val="tx1"/>
                </a:solidFill>
              </a:rPr>
              <a:t>G</a:t>
            </a:r>
          </a:p>
        </p:txBody>
      </p:sp>
      <p:sp>
        <p:nvSpPr>
          <p:cNvPr id="49" name="TextBox 48">
            <a:extLst>
              <a:ext uri="{FF2B5EF4-FFF2-40B4-BE49-F238E27FC236}">
                <a16:creationId xmlns:a16="http://schemas.microsoft.com/office/drawing/2014/main" id="{D0396DB0-B5D6-50AD-E14B-A7D7723ECB3A}"/>
              </a:ext>
            </a:extLst>
          </p:cNvPr>
          <p:cNvSpPr txBox="1"/>
          <p:nvPr/>
        </p:nvSpPr>
        <p:spPr>
          <a:xfrm>
            <a:off x="7121912" y="2187226"/>
            <a:ext cx="1504318" cy="123111"/>
          </a:xfrm>
          <a:prstGeom prst="rect">
            <a:avLst/>
          </a:prstGeom>
          <a:solidFill>
            <a:srgbClr val="FFFAFA"/>
          </a:solidFill>
        </p:spPr>
        <p:txBody>
          <a:bodyPr wrap="square" lIns="0" tIns="0" rIns="0" bIns="0" rtlCol="0">
            <a:spAutoFit/>
          </a:bodyPr>
          <a:lstStyle/>
          <a:p>
            <a:r>
              <a:rPr lang="en-US" sz="800" dirty="0">
                <a:solidFill>
                  <a:srgbClr val="EC9288"/>
                </a:solidFill>
                <a:latin typeface="Segoe Print" panose="02000800000000000000" pitchFamily="2" charset="0"/>
                <a:cs typeface="Khmer UI" panose="020F0502020204030204" pitchFamily="34" charset="0"/>
              </a:rPr>
              <a:t>Only Keep Key Tokens’ Loss</a:t>
            </a:r>
          </a:p>
        </p:txBody>
      </p:sp>
      <p:sp>
        <p:nvSpPr>
          <p:cNvPr id="50" name="Up Arrow 49">
            <a:extLst>
              <a:ext uri="{FF2B5EF4-FFF2-40B4-BE49-F238E27FC236}">
                <a16:creationId xmlns:a16="http://schemas.microsoft.com/office/drawing/2014/main" id="{0DC36A3A-482D-0FFA-83B0-75465F725BAE}"/>
              </a:ext>
            </a:extLst>
          </p:cNvPr>
          <p:cNvSpPr/>
          <p:nvPr/>
        </p:nvSpPr>
        <p:spPr>
          <a:xfrm>
            <a:off x="7732078" y="1999564"/>
            <a:ext cx="158093" cy="172467"/>
          </a:xfrm>
          <a:prstGeom prst="upArrow">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71A51B9-F1DF-2A13-A7F4-FF454B54D819}"/>
              </a:ext>
            </a:extLst>
          </p:cNvPr>
          <p:cNvSpPr txBox="1"/>
          <p:nvPr/>
        </p:nvSpPr>
        <p:spPr>
          <a:xfrm>
            <a:off x="7162504" y="1859630"/>
            <a:ext cx="1414591" cy="123589"/>
          </a:xfrm>
          <a:prstGeom prst="rect">
            <a:avLst/>
          </a:prstGeom>
          <a:solidFill>
            <a:srgbClr val="FFFAFA"/>
          </a:solidFill>
        </p:spPr>
        <p:txBody>
          <a:bodyPr wrap="square" lIns="0" tIns="0" rIns="0" bIns="0" rtlCol="0">
            <a:spAutoFit/>
          </a:bodyPr>
          <a:lstStyle/>
          <a:p>
            <a:r>
              <a:rPr lang="en-US" sz="800" dirty="0">
                <a:solidFill>
                  <a:srgbClr val="8AB28C"/>
                </a:solidFill>
                <a:latin typeface="Segoe Print" panose="02000800000000000000" pitchFamily="2" charset="0"/>
                <a:cs typeface="Khmer UI" panose="020F0502020204030204" pitchFamily="34" charset="0"/>
              </a:rPr>
              <a:t>Policy Grad. Optimization</a:t>
            </a:r>
          </a:p>
        </p:txBody>
      </p:sp>
      <p:cxnSp>
        <p:nvCxnSpPr>
          <p:cNvPr id="468" name="Straight Connector 467">
            <a:extLst>
              <a:ext uri="{FF2B5EF4-FFF2-40B4-BE49-F238E27FC236}">
                <a16:creationId xmlns:a16="http://schemas.microsoft.com/office/drawing/2014/main" id="{98AF9CE3-5B9B-7F53-C7B9-A095C26CFEED}"/>
              </a:ext>
            </a:extLst>
          </p:cNvPr>
          <p:cNvCxnSpPr>
            <a:cxnSpLocks/>
          </p:cNvCxnSpPr>
          <p:nvPr/>
        </p:nvCxnSpPr>
        <p:spPr>
          <a:xfrm>
            <a:off x="3966524" y="4495632"/>
            <a:ext cx="211506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470" name="Oval 469">
            <a:extLst>
              <a:ext uri="{FF2B5EF4-FFF2-40B4-BE49-F238E27FC236}">
                <a16:creationId xmlns:a16="http://schemas.microsoft.com/office/drawing/2014/main" id="{1456018B-BD92-8AE5-8B19-FD08669379AC}"/>
              </a:ext>
            </a:extLst>
          </p:cNvPr>
          <p:cNvSpPr/>
          <p:nvPr/>
        </p:nvSpPr>
        <p:spPr>
          <a:xfrm>
            <a:off x="4105538" y="4445922"/>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63B3AA5D-46E1-CA66-9718-4C84C1A39354}"/>
              </a:ext>
            </a:extLst>
          </p:cNvPr>
          <p:cNvSpPr/>
          <p:nvPr/>
        </p:nvSpPr>
        <p:spPr>
          <a:xfrm>
            <a:off x="4373183" y="4445921"/>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10CCC9EE-E4DF-D54B-B631-B2AAB86A7F47}"/>
              </a:ext>
            </a:extLst>
          </p:cNvPr>
          <p:cNvSpPr/>
          <p:nvPr/>
        </p:nvSpPr>
        <p:spPr>
          <a:xfrm>
            <a:off x="5233858" y="4445921"/>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9E722FA0-7095-07DB-A18A-1EA40901E457}"/>
              </a:ext>
            </a:extLst>
          </p:cNvPr>
          <p:cNvSpPr/>
          <p:nvPr/>
        </p:nvSpPr>
        <p:spPr>
          <a:xfrm>
            <a:off x="4711813" y="4447148"/>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0D50E028-B83A-D76D-3B64-C8A92A117C62}"/>
              </a:ext>
            </a:extLst>
          </p:cNvPr>
          <p:cNvSpPr/>
          <p:nvPr/>
        </p:nvSpPr>
        <p:spPr>
          <a:xfrm>
            <a:off x="4937851" y="4449654"/>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78D7808E-303F-B5AE-FDDA-E388478E28AE}"/>
              </a:ext>
            </a:extLst>
          </p:cNvPr>
          <p:cNvSpPr/>
          <p:nvPr/>
        </p:nvSpPr>
        <p:spPr>
          <a:xfrm>
            <a:off x="5558524" y="4445875"/>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3894ED63-EE2A-4CC6-32FE-7A3034C8B467}"/>
              </a:ext>
            </a:extLst>
          </p:cNvPr>
          <p:cNvSpPr/>
          <p:nvPr/>
        </p:nvSpPr>
        <p:spPr>
          <a:xfrm>
            <a:off x="5841890" y="4445801"/>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6" name="Straight Connector 485">
            <a:extLst>
              <a:ext uri="{FF2B5EF4-FFF2-40B4-BE49-F238E27FC236}">
                <a16:creationId xmlns:a16="http://schemas.microsoft.com/office/drawing/2014/main" id="{4875DEA4-1D1F-A5B1-6F6C-86B13F323812}"/>
              </a:ext>
            </a:extLst>
          </p:cNvPr>
          <p:cNvCxnSpPr>
            <a:cxnSpLocks/>
          </p:cNvCxnSpPr>
          <p:nvPr/>
        </p:nvCxnSpPr>
        <p:spPr>
          <a:xfrm>
            <a:off x="3964354" y="4820006"/>
            <a:ext cx="211506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487" name="Oval 486">
            <a:extLst>
              <a:ext uri="{FF2B5EF4-FFF2-40B4-BE49-F238E27FC236}">
                <a16:creationId xmlns:a16="http://schemas.microsoft.com/office/drawing/2014/main" id="{8492B25A-9EFD-55E9-7FB1-49B06FB86BF5}"/>
              </a:ext>
            </a:extLst>
          </p:cNvPr>
          <p:cNvSpPr/>
          <p:nvPr/>
        </p:nvSpPr>
        <p:spPr>
          <a:xfrm>
            <a:off x="4103368" y="4770296"/>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06068663-B822-3B7E-AD17-83BA56AFAD47}"/>
              </a:ext>
            </a:extLst>
          </p:cNvPr>
          <p:cNvSpPr/>
          <p:nvPr/>
        </p:nvSpPr>
        <p:spPr>
          <a:xfrm>
            <a:off x="4371013" y="4770295"/>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CF7DC6B0-B092-9330-B3FE-9477A30F1BD8}"/>
              </a:ext>
            </a:extLst>
          </p:cNvPr>
          <p:cNvSpPr/>
          <p:nvPr/>
        </p:nvSpPr>
        <p:spPr>
          <a:xfrm>
            <a:off x="5231688" y="4770295"/>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7F551CAF-62C4-97FB-4B8D-71B9936E69C1}"/>
              </a:ext>
            </a:extLst>
          </p:cNvPr>
          <p:cNvSpPr/>
          <p:nvPr/>
        </p:nvSpPr>
        <p:spPr>
          <a:xfrm>
            <a:off x="4709643" y="4771522"/>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CEE1C51E-3CBB-6425-1C8B-2636C879607F}"/>
              </a:ext>
            </a:extLst>
          </p:cNvPr>
          <p:cNvSpPr/>
          <p:nvPr/>
        </p:nvSpPr>
        <p:spPr>
          <a:xfrm>
            <a:off x="4935681" y="4774028"/>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9D82C55E-FDF1-4A3A-9566-BB3F33228396}"/>
              </a:ext>
            </a:extLst>
          </p:cNvPr>
          <p:cNvSpPr/>
          <p:nvPr/>
        </p:nvSpPr>
        <p:spPr>
          <a:xfrm>
            <a:off x="5556354" y="4770249"/>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091C1457-D885-9832-23DD-C472C2C52A7F}"/>
              </a:ext>
            </a:extLst>
          </p:cNvPr>
          <p:cNvSpPr/>
          <p:nvPr/>
        </p:nvSpPr>
        <p:spPr>
          <a:xfrm>
            <a:off x="5839720" y="4770175"/>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C1A344DD-CA64-43FE-C8AC-DF9087CF9301}"/>
              </a:ext>
            </a:extLst>
          </p:cNvPr>
          <p:cNvCxnSpPr>
            <a:cxnSpLocks/>
          </p:cNvCxnSpPr>
          <p:nvPr/>
        </p:nvCxnSpPr>
        <p:spPr>
          <a:xfrm>
            <a:off x="3902871" y="5622686"/>
            <a:ext cx="211506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72" name="Oval 71">
            <a:extLst>
              <a:ext uri="{FF2B5EF4-FFF2-40B4-BE49-F238E27FC236}">
                <a16:creationId xmlns:a16="http://schemas.microsoft.com/office/drawing/2014/main" id="{11D18140-AAA0-15FB-FB35-EB431D79F04E}"/>
              </a:ext>
            </a:extLst>
          </p:cNvPr>
          <p:cNvSpPr/>
          <p:nvPr/>
        </p:nvSpPr>
        <p:spPr>
          <a:xfrm>
            <a:off x="4041885" y="5572976"/>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709D894-9E8F-4EFC-3DEB-698D7DC413C4}"/>
              </a:ext>
            </a:extLst>
          </p:cNvPr>
          <p:cNvSpPr/>
          <p:nvPr/>
        </p:nvSpPr>
        <p:spPr>
          <a:xfrm>
            <a:off x="4309530" y="5572975"/>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85C7DE5-2D2F-2A24-DCF0-AB43035D8841}"/>
              </a:ext>
            </a:extLst>
          </p:cNvPr>
          <p:cNvSpPr/>
          <p:nvPr/>
        </p:nvSpPr>
        <p:spPr>
          <a:xfrm>
            <a:off x="5170205" y="5572975"/>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3FE0075-DA9C-D98B-AF34-53E22EF496B2}"/>
              </a:ext>
            </a:extLst>
          </p:cNvPr>
          <p:cNvSpPr/>
          <p:nvPr/>
        </p:nvSpPr>
        <p:spPr>
          <a:xfrm>
            <a:off x="4648160" y="5574202"/>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6DF5519-F276-1226-CAEC-EE9E65A9E22C}"/>
              </a:ext>
            </a:extLst>
          </p:cNvPr>
          <p:cNvSpPr/>
          <p:nvPr/>
        </p:nvSpPr>
        <p:spPr>
          <a:xfrm>
            <a:off x="4874198" y="5576708"/>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E18CCB2-B1B5-2467-897A-6A32608E8CC5}"/>
              </a:ext>
            </a:extLst>
          </p:cNvPr>
          <p:cNvSpPr/>
          <p:nvPr/>
        </p:nvSpPr>
        <p:spPr>
          <a:xfrm>
            <a:off x="5494871" y="5572929"/>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0FF8A72-6FFF-081B-C1B7-32FB64AD415D}"/>
              </a:ext>
            </a:extLst>
          </p:cNvPr>
          <p:cNvSpPr/>
          <p:nvPr/>
        </p:nvSpPr>
        <p:spPr>
          <a:xfrm>
            <a:off x="5778237" y="5572855"/>
            <a:ext cx="96128" cy="89960"/>
          </a:xfrm>
          <a:prstGeom prst="ellipse">
            <a:avLst/>
          </a:prstGeom>
          <a:solidFill>
            <a:srgbClr val="FFF8DD"/>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42F3039C-54D3-5EF1-B204-A7E6FF0729AA}"/>
              </a:ext>
            </a:extLst>
          </p:cNvPr>
          <p:cNvCxnSpPr>
            <a:cxnSpLocks/>
          </p:cNvCxnSpPr>
          <p:nvPr/>
        </p:nvCxnSpPr>
        <p:spPr>
          <a:xfrm>
            <a:off x="3932580" y="5936134"/>
            <a:ext cx="2115065"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Oval 79">
            <a:extLst>
              <a:ext uri="{FF2B5EF4-FFF2-40B4-BE49-F238E27FC236}">
                <a16:creationId xmlns:a16="http://schemas.microsoft.com/office/drawing/2014/main" id="{446C5104-3A8C-F375-3B57-8433A5404484}"/>
              </a:ext>
            </a:extLst>
          </p:cNvPr>
          <p:cNvSpPr/>
          <p:nvPr/>
        </p:nvSpPr>
        <p:spPr>
          <a:xfrm>
            <a:off x="4071594" y="5886424"/>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60EDD00-60DF-287D-AC86-DD3FC4AEB183}"/>
              </a:ext>
            </a:extLst>
          </p:cNvPr>
          <p:cNvSpPr/>
          <p:nvPr/>
        </p:nvSpPr>
        <p:spPr>
          <a:xfrm>
            <a:off x="4339239" y="5886423"/>
            <a:ext cx="96128" cy="89960"/>
          </a:xfrm>
          <a:prstGeom prst="ellipse">
            <a:avLst/>
          </a:prstGeom>
          <a:solidFill>
            <a:srgbClr val="215F9B"/>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40EF66E-D242-3AF5-11DB-D3508FC49F55}"/>
              </a:ext>
            </a:extLst>
          </p:cNvPr>
          <p:cNvSpPr/>
          <p:nvPr/>
        </p:nvSpPr>
        <p:spPr>
          <a:xfrm>
            <a:off x="5199914" y="5886423"/>
            <a:ext cx="96128" cy="89960"/>
          </a:xfrm>
          <a:prstGeom prst="ellipse">
            <a:avLst/>
          </a:prstGeom>
          <a:solidFill>
            <a:schemeClr val="tx2">
              <a:lumMod val="75000"/>
              <a:lumOff val="2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769F1C9-05E1-2639-D232-A599D33D3070}"/>
              </a:ext>
            </a:extLst>
          </p:cNvPr>
          <p:cNvSpPr/>
          <p:nvPr/>
        </p:nvSpPr>
        <p:spPr>
          <a:xfrm>
            <a:off x="4677869" y="5887650"/>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916746-ECB5-DBE5-C960-4C2AED97336B}"/>
              </a:ext>
            </a:extLst>
          </p:cNvPr>
          <p:cNvSpPr/>
          <p:nvPr/>
        </p:nvSpPr>
        <p:spPr>
          <a:xfrm>
            <a:off x="4903907" y="5890156"/>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928D138-AB55-515F-92ED-F19486DB2AE5}"/>
              </a:ext>
            </a:extLst>
          </p:cNvPr>
          <p:cNvSpPr/>
          <p:nvPr/>
        </p:nvSpPr>
        <p:spPr>
          <a:xfrm>
            <a:off x="5524580" y="5886377"/>
            <a:ext cx="96128" cy="89960"/>
          </a:xfrm>
          <a:prstGeom prst="ellipse">
            <a:avLst/>
          </a:prstGeom>
          <a:solidFill>
            <a:srgbClr val="C00000"/>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0974F24-E1D7-F343-22A6-CB20BC527001}"/>
              </a:ext>
            </a:extLst>
          </p:cNvPr>
          <p:cNvSpPr/>
          <p:nvPr/>
        </p:nvSpPr>
        <p:spPr>
          <a:xfrm>
            <a:off x="5807946" y="5886303"/>
            <a:ext cx="96128" cy="89960"/>
          </a:xfrm>
          <a:prstGeom prst="ellipse">
            <a:avLst/>
          </a:prstGeom>
          <a:solidFill>
            <a:srgbClr val="215F9B"/>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urved Left Arrow 90">
            <a:extLst>
              <a:ext uri="{FF2B5EF4-FFF2-40B4-BE49-F238E27FC236}">
                <a16:creationId xmlns:a16="http://schemas.microsoft.com/office/drawing/2014/main" id="{73521025-188F-3248-F494-6F56CA364A9F}"/>
              </a:ext>
            </a:extLst>
          </p:cNvPr>
          <p:cNvSpPr/>
          <p:nvPr/>
        </p:nvSpPr>
        <p:spPr>
          <a:xfrm flipV="1">
            <a:off x="6233350" y="4468103"/>
            <a:ext cx="159026" cy="434628"/>
          </a:xfrm>
          <a:prstGeom prst="curved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7" name="Straight Arrow Connector 96">
            <a:extLst>
              <a:ext uri="{FF2B5EF4-FFF2-40B4-BE49-F238E27FC236}">
                <a16:creationId xmlns:a16="http://schemas.microsoft.com/office/drawing/2014/main" id="{BBC5A186-DDFE-E220-1F94-CED3CDD2BB82}"/>
              </a:ext>
            </a:extLst>
          </p:cNvPr>
          <p:cNvCxnSpPr>
            <a:cxnSpLocks/>
          </p:cNvCxnSpPr>
          <p:nvPr/>
        </p:nvCxnSpPr>
        <p:spPr>
          <a:xfrm>
            <a:off x="3662286" y="4821245"/>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769CC43B-5B7C-6B9A-1EF4-EBA8F60412A4}"/>
              </a:ext>
            </a:extLst>
          </p:cNvPr>
          <p:cNvCxnSpPr>
            <a:cxnSpLocks/>
          </p:cNvCxnSpPr>
          <p:nvPr/>
        </p:nvCxnSpPr>
        <p:spPr>
          <a:xfrm>
            <a:off x="3664151" y="5900691"/>
            <a:ext cx="171904" cy="0"/>
          </a:xfrm>
          <a:prstGeom prst="straightConnector1">
            <a:avLst/>
          </a:prstGeom>
          <a:ln w="12700">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sp>
        <p:nvSpPr>
          <p:cNvPr id="108" name="Curved Left Arrow 107">
            <a:extLst>
              <a:ext uri="{FF2B5EF4-FFF2-40B4-BE49-F238E27FC236}">
                <a16:creationId xmlns:a16="http://schemas.microsoft.com/office/drawing/2014/main" id="{7F930F72-95D8-9650-126D-5B0F78ABBA28}"/>
              </a:ext>
            </a:extLst>
          </p:cNvPr>
          <p:cNvSpPr/>
          <p:nvPr/>
        </p:nvSpPr>
        <p:spPr>
          <a:xfrm flipV="1">
            <a:off x="6220377" y="5571765"/>
            <a:ext cx="159026" cy="434628"/>
          </a:xfrm>
          <a:prstGeom prst="curvedLeftArrow">
            <a:avLst/>
          </a:prstGeom>
          <a:solidFill>
            <a:srgbClr val="A84B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TextBox 108">
            <a:extLst>
              <a:ext uri="{FF2B5EF4-FFF2-40B4-BE49-F238E27FC236}">
                <a16:creationId xmlns:a16="http://schemas.microsoft.com/office/drawing/2014/main" id="{FC7427BF-66A8-43CA-D07A-C3347B16D1BA}"/>
              </a:ext>
            </a:extLst>
          </p:cNvPr>
          <p:cNvSpPr txBox="1"/>
          <p:nvPr/>
        </p:nvSpPr>
        <p:spPr>
          <a:xfrm>
            <a:off x="3365578" y="4379229"/>
            <a:ext cx="534419" cy="276999"/>
          </a:xfrm>
          <a:prstGeom prst="rect">
            <a:avLst/>
          </a:prstGeom>
          <a:noFill/>
        </p:spPr>
        <p:txBody>
          <a:bodyPr wrap="square" lIns="0" tIns="0" rIns="0" bIns="0">
            <a:spAutoFit/>
          </a:bodyPr>
          <a:lstStyle/>
          <a:p>
            <a:r>
              <a:rPr lang="en-US" sz="600" dirty="0">
                <a:solidFill>
                  <a:schemeClr val="tx1">
                    <a:lumMod val="95000"/>
                    <a:lumOff val="5000"/>
                  </a:schemeClr>
                </a:solidFill>
                <a:latin typeface="Segoe Print" panose="02000800000000000000" pitchFamily="2" charset="0"/>
                <a:cs typeface="Khmer UI" panose="020F0502020204030204" pitchFamily="34" charset="0"/>
              </a:rPr>
              <a:t>Original Completion Tokens</a:t>
            </a:r>
          </a:p>
        </p:txBody>
      </p:sp>
      <p:sp>
        <p:nvSpPr>
          <p:cNvPr id="110" name="TextBox 109">
            <a:extLst>
              <a:ext uri="{FF2B5EF4-FFF2-40B4-BE49-F238E27FC236}">
                <a16:creationId xmlns:a16="http://schemas.microsoft.com/office/drawing/2014/main" id="{066834D9-F02B-2104-F79B-C283037EBA5B}"/>
              </a:ext>
            </a:extLst>
          </p:cNvPr>
          <p:cNvSpPr txBox="1"/>
          <p:nvPr/>
        </p:nvSpPr>
        <p:spPr>
          <a:xfrm>
            <a:off x="3384750" y="5487543"/>
            <a:ext cx="534419" cy="276999"/>
          </a:xfrm>
          <a:prstGeom prst="rect">
            <a:avLst/>
          </a:prstGeom>
          <a:noFill/>
        </p:spPr>
        <p:txBody>
          <a:bodyPr wrap="square" lIns="0" tIns="0" rIns="0" bIns="0">
            <a:spAutoFit/>
          </a:bodyPr>
          <a:lstStyle/>
          <a:p>
            <a:r>
              <a:rPr lang="en-US" sz="600" dirty="0">
                <a:solidFill>
                  <a:schemeClr val="tx1">
                    <a:lumMod val="95000"/>
                    <a:lumOff val="5000"/>
                  </a:schemeClr>
                </a:solidFill>
                <a:latin typeface="Segoe Print" panose="02000800000000000000" pitchFamily="2" charset="0"/>
                <a:cs typeface="Khmer UI" panose="020F0502020204030204" pitchFamily="34" charset="0"/>
              </a:rPr>
              <a:t>Original Completion Tokens</a:t>
            </a:r>
          </a:p>
        </p:txBody>
      </p:sp>
      <p:sp>
        <p:nvSpPr>
          <p:cNvPr id="111" name="TextBox 110">
            <a:extLst>
              <a:ext uri="{FF2B5EF4-FFF2-40B4-BE49-F238E27FC236}">
                <a16:creationId xmlns:a16="http://schemas.microsoft.com/office/drawing/2014/main" id="{40D9CDDA-BA8C-4102-7D64-86E99A0139A8}"/>
              </a:ext>
            </a:extLst>
          </p:cNvPr>
          <p:cNvSpPr txBox="1"/>
          <p:nvPr/>
        </p:nvSpPr>
        <p:spPr>
          <a:xfrm>
            <a:off x="3560333" y="5020550"/>
            <a:ext cx="2819986" cy="92333"/>
          </a:xfrm>
          <a:prstGeom prst="rect">
            <a:avLst/>
          </a:prstGeom>
          <a:noFill/>
        </p:spPr>
        <p:txBody>
          <a:bodyPr wrap="square" lIns="0" tIns="0" rIns="0" bIns="0">
            <a:spAutoFit/>
          </a:bodyPr>
          <a:lstStyle/>
          <a:p>
            <a:r>
              <a:rPr lang="en-US" sz="600" dirty="0">
                <a:solidFill>
                  <a:schemeClr val="tx1">
                    <a:lumMod val="95000"/>
                    <a:lumOff val="5000"/>
                  </a:schemeClr>
                </a:solidFill>
                <a:latin typeface="Segoe Print" panose="02000800000000000000" pitchFamily="2" charset="0"/>
                <a:cs typeface="Khmer UI" panose="020F0502020204030204" pitchFamily="34" charset="0"/>
              </a:rPr>
              <a:t>Logits Shift Calculation: </a:t>
            </a:r>
            <a:r>
              <a:rPr lang="en-US" sz="600" dirty="0">
                <a:solidFill>
                  <a:srgbClr val="C00000"/>
                </a:solidFill>
                <a:latin typeface="Segoe Print" panose="02000800000000000000" pitchFamily="2" charset="0"/>
                <a:cs typeface="Khmer UI" panose="020F0502020204030204" pitchFamily="34" charset="0"/>
              </a:rPr>
              <a:t>Visual-Aware Tokens; </a:t>
            </a:r>
            <a:r>
              <a:rPr lang="en-US" sz="600" dirty="0">
                <a:solidFill>
                  <a:srgbClr val="215F9B"/>
                </a:solidFill>
                <a:latin typeface="Segoe Print" panose="02000800000000000000" pitchFamily="2" charset="0"/>
                <a:cs typeface="Khmer UI" panose="020F0502020204030204" pitchFamily="34" charset="0"/>
              </a:rPr>
              <a:t>Exclude Tokens</a:t>
            </a:r>
          </a:p>
        </p:txBody>
      </p:sp>
      <p:sp>
        <p:nvSpPr>
          <p:cNvPr id="112" name="TextBox 111">
            <a:extLst>
              <a:ext uri="{FF2B5EF4-FFF2-40B4-BE49-F238E27FC236}">
                <a16:creationId xmlns:a16="http://schemas.microsoft.com/office/drawing/2014/main" id="{CD905886-7A8E-3D08-5DB4-60E189E5CC4D}"/>
              </a:ext>
            </a:extLst>
          </p:cNvPr>
          <p:cNvSpPr txBox="1"/>
          <p:nvPr/>
        </p:nvSpPr>
        <p:spPr>
          <a:xfrm>
            <a:off x="3575695" y="6158425"/>
            <a:ext cx="2771756" cy="92333"/>
          </a:xfrm>
          <a:prstGeom prst="rect">
            <a:avLst/>
          </a:prstGeom>
          <a:noFill/>
        </p:spPr>
        <p:txBody>
          <a:bodyPr wrap="square" lIns="0" tIns="0" rIns="0" bIns="0">
            <a:spAutoFit/>
          </a:bodyPr>
          <a:lstStyle/>
          <a:p>
            <a:r>
              <a:rPr lang="en-US" sz="600" dirty="0">
                <a:solidFill>
                  <a:schemeClr val="tx1">
                    <a:lumMod val="95000"/>
                    <a:lumOff val="5000"/>
                  </a:schemeClr>
                </a:solidFill>
                <a:latin typeface="Segoe Print" panose="02000800000000000000" pitchFamily="2" charset="0"/>
                <a:cs typeface="Khmer UI" panose="020F0502020204030204" pitchFamily="34" charset="0"/>
              </a:rPr>
              <a:t>Logits Shift Calculation: </a:t>
            </a:r>
            <a:r>
              <a:rPr lang="en-US" sz="600" dirty="0">
                <a:solidFill>
                  <a:srgbClr val="C00000"/>
                </a:solidFill>
                <a:latin typeface="Segoe Print" panose="02000800000000000000" pitchFamily="2" charset="0"/>
                <a:cs typeface="Khmer UI" panose="020F0502020204030204" pitchFamily="34" charset="0"/>
              </a:rPr>
              <a:t>Temporal-Aware Tokens; </a:t>
            </a:r>
            <a:r>
              <a:rPr lang="en-US" sz="600" dirty="0">
                <a:solidFill>
                  <a:srgbClr val="215F9B"/>
                </a:solidFill>
                <a:latin typeface="Segoe Print" panose="02000800000000000000" pitchFamily="2" charset="0"/>
                <a:cs typeface="Khmer UI" panose="020F0502020204030204" pitchFamily="34" charset="0"/>
              </a:rPr>
              <a:t>Exclude Tokens</a:t>
            </a:r>
          </a:p>
        </p:txBody>
      </p:sp>
      <p:cxnSp>
        <p:nvCxnSpPr>
          <p:cNvPr id="129" name="Straight Arrow Connector 128">
            <a:extLst>
              <a:ext uri="{FF2B5EF4-FFF2-40B4-BE49-F238E27FC236}">
                <a16:creationId xmlns:a16="http://schemas.microsoft.com/office/drawing/2014/main" id="{16D7C657-615D-795F-454D-9D4019C32B11}"/>
              </a:ext>
            </a:extLst>
          </p:cNvPr>
          <p:cNvCxnSpPr>
            <a:cxnSpLocks/>
          </p:cNvCxnSpPr>
          <p:nvPr/>
        </p:nvCxnSpPr>
        <p:spPr>
          <a:xfrm flipV="1">
            <a:off x="7800377" y="3257721"/>
            <a:ext cx="0" cy="3657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E1B3D663-40FA-1112-2D3C-3283D57DC774}"/>
              </a:ext>
            </a:extLst>
          </p:cNvPr>
          <p:cNvCxnSpPr>
            <a:cxnSpLocks/>
          </p:cNvCxnSpPr>
          <p:nvPr/>
        </p:nvCxnSpPr>
        <p:spPr>
          <a:xfrm flipH="1">
            <a:off x="6521103" y="2014457"/>
            <a:ext cx="39004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9C82A01E-7C3F-8C34-6AA8-A9BF0A862470}"/>
              </a:ext>
            </a:extLst>
          </p:cNvPr>
          <p:cNvCxnSpPr>
            <a:cxnSpLocks/>
          </p:cNvCxnSpPr>
          <p:nvPr/>
        </p:nvCxnSpPr>
        <p:spPr>
          <a:xfrm>
            <a:off x="5131353" y="2578753"/>
            <a:ext cx="0" cy="2441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9BF5FE61-42E7-461A-32D9-AC509F3B0FEB}"/>
              </a:ext>
            </a:extLst>
          </p:cNvPr>
          <p:cNvSpPr txBox="1"/>
          <p:nvPr/>
        </p:nvSpPr>
        <p:spPr>
          <a:xfrm>
            <a:off x="7138938" y="5133976"/>
            <a:ext cx="1497263" cy="215444"/>
          </a:xfrm>
          <a:prstGeom prst="rect">
            <a:avLst/>
          </a:prstGeom>
          <a:noFill/>
        </p:spPr>
        <p:txBody>
          <a:bodyPr wrap="square">
            <a:spAutoFit/>
          </a:bodyPr>
          <a:lstStyle/>
          <a:p>
            <a:r>
              <a:rPr lang="en-US" sz="800" dirty="0">
                <a:latin typeface="Segoe Print" panose="02000800000000000000" pitchFamily="2" charset="0"/>
                <a:cs typeface="Khmer UI" panose="020F0502020204030204" pitchFamily="34" charset="0"/>
              </a:rPr>
              <a:t>Dropped tokens</a:t>
            </a:r>
          </a:p>
        </p:txBody>
      </p:sp>
      <p:cxnSp>
        <p:nvCxnSpPr>
          <p:cNvPr id="171" name="Straight Arrow Connector 170">
            <a:extLst>
              <a:ext uri="{FF2B5EF4-FFF2-40B4-BE49-F238E27FC236}">
                <a16:creationId xmlns:a16="http://schemas.microsoft.com/office/drawing/2014/main" id="{A1FE92D4-CB3C-B310-A3F1-415B5A6083E7}"/>
              </a:ext>
            </a:extLst>
          </p:cNvPr>
          <p:cNvCxnSpPr>
            <a:cxnSpLocks/>
          </p:cNvCxnSpPr>
          <p:nvPr/>
        </p:nvCxnSpPr>
        <p:spPr>
          <a:xfrm>
            <a:off x="6521103" y="5000962"/>
            <a:ext cx="24068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74" name="Picture 173">
            <a:extLst>
              <a:ext uri="{FF2B5EF4-FFF2-40B4-BE49-F238E27FC236}">
                <a16:creationId xmlns:a16="http://schemas.microsoft.com/office/drawing/2014/main" id="{E907999A-CEF6-641B-E4B3-E88D34DE0B9F}"/>
              </a:ext>
            </a:extLst>
          </p:cNvPr>
          <p:cNvPicPr>
            <a:picLocks noChangeAspect="1"/>
          </p:cNvPicPr>
          <p:nvPr/>
        </p:nvPicPr>
        <p:blipFill>
          <a:blip r:embed="rId21"/>
          <a:stretch>
            <a:fillRect/>
          </a:stretch>
        </p:blipFill>
        <p:spPr>
          <a:xfrm>
            <a:off x="6842035" y="5381398"/>
            <a:ext cx="1970654" cy="985327"/>
          </a:xfrm>
          <a:prstGeom prst="rect">
            <a:avLst/>
          </a:prstGeom>
        </p:spPr>
      </p:pic>
      <p:pic>
        <p:nvPicPr>
          <p:cNvPr id="176" name="Graphic 175">
            <a:extLst>
              <a:ext uri="{FF2B5EF4-FFF2-40B4-BE49-F238E27FC236}">
                <a16:creationId xmlns:a16="http://schemas.microsoft.com/office/drawing/2014/main" id="{D19ECF32-D5D5-D118-0C6C-66723044AB5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86440" y="5165954"/>
            <a:ext cx="167664" cy="148540"/>
          </a:xfrm>
          <a:prstGeom prst="rect">
            <a:avLst/>
          </a:prstGeom>
        </p:spPr>
      </p:pic>
      <p:sp>
        <p:nvSpPr>
          <p:cNvPr id="178" name="TextBox 177">
            <a:extLst>
              <a:ext uri="{FF2B5EF4-FFF2-40B4-BE49-F238E27FC236}">
                <a16:creationId xmlns:a16="http://schemas.microsoft.com/office/drawing/2014/main" id="{761DDA77-D81E-3FD5-9E0D-6C034D18869E}"/>
              </a:ext>
            </a:extLst>
          </p:cNvPr>
          <p:cNvSpPr txBox="1"/>
          <p:nvPr/>
        </p:nvSpPr>
        <p:spPr>
          <a:xfrm>
            <a:off x="7327094" y="3577029"/>
            <a:ext cx="1006315" cy="215444"/>
          </a:xfrm>
          <a:prstGeom prst="rect">
            <a:avLst/>
          </a:prstGeom>
          <a:solidFill>
            <a:schemeClr val="bg1"/>
          </a:solidFill>
        </p:spPr>
        <p:txBody>
          <a:bodyPr wrap="square">
            <a:spAutoFit/>
          </a:bodyPr>
          <a:lstStyle/>
          <a:p>
            <a:r>
              <a:rPr lang="en-US" sz="800" dirty="0">
                <a:latin typeface="Segoe Print" panose="02000800000000000000" pitchFamily="2" charset="0"/>
                <a:cs typeface="Khmer UI" panose="020F0502020204030204" pitchFamily="34" charset="0"/>
              </a:rPr>
              <a:t>Token Selection</a:t>
            </a:r>
          </a:p>
        </p:txBody>
      </p:sp>
      <p:sp>
        <p:nvSpPr>
          <p:cNvPr id="180" name="Rounded Rectangle 179">
            <a:extLst>
              <a:ext uri="{FF2B5EF4-FFF2-40B4-BE49-F238E27FC236}">
                <a16:creationId xmlns:a16="http://schemas.microsoft.com/office/drawing/2014/main" id="{5626D56C-F9C4-F1ED-A6C3-3B808404728D}"/>
              </a:ext>
            </a:extLst>
          </p:cNvPr>
          <p:cNvSpPr/>
          <p:nvPr/>
        </p:nvSpPr>
        <p:spPr>
          <a:xfrm>
            <a:off x="2527343" y="3368939"/>
            <a:ext cx="1096592" cy="705109"/>
          </a:xfrm>
          <a:prstGeom prst="roundRect">
            <a:avLst/>
          </a:prstGeom>
          <a:solidFill>
            <a:srgbClr val="FFFFF0"/>
          </a:solid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Rent</a:t>
            </a:r>
          </a:p>
        </p:txBody>
      </p:sp>
    </p:spTree>
    <p:extLst>
      <p:ext uri="{BB962C8B-B14F-4D97-AF65-F5344CB8AC3E}">
        <p14:creationId xmlns:p14="http://schemas.microsoft.com/office/powerpoint/2010/main" val="1602678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4247</TotalTime>
  <Words>1621</Words>
  <Application>Microsoft Macintosh PowerPoint</Application>
  <PresentationFormat>Widescreen</PresentationFormat>
  <Paragraphs>180</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Aptos</vt:lpstr>
      <vt:lpstr>Aptos Display</vt:lpstr>
      <vt:lpstr>Arial</vt:lpstr>
      <vt:lpstr>Segoe Print</vt:lpstr>
      <vt:lpstr>Times New Roman</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ziyue wang</dc:creator>
  <cp:lastModifiedBy>ziyue wang</cp:lastModifiedBy>
  <cp:revision>2</cp:revision>
  <dcterms:created xsi:type="dcterms:W3CDTF">2025-07-26T04:22:37Z</dcterms:created>
  <dcterms:modified xsi:type="dcterms:W3CDTF">2025-07-29T03:10:10Z</dcterms:modified>
</cp:coreProperties>
</file>